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55"/>
  </p:notesMasterIdLst>
  <p:handoutMasterIdLst>
    <p:handoutMasterId r:id="rId56"/>
  </p:handoutMasterIdLst>
  <p:sldIdLst>
    <p:sldId id="270" r:id="rId3"/>
    <p:sldId id="990" r:id="rId4"/>
    <p:sldId id="326" r:id="rId5"/>
    <p:sldId id="1130" r:id="rId6"/>
    <p:sldId id="1131" r:id="rId7"/>
    <p:sldId id="1132" r:id="rId8"/>
    <p:sldId id="1133" r:id="rId9"/>
    <p:sldId id="1134" r:id="rId10"/>
    <p:sldId id="1135" r:id="rId11"/>
    <p:sldId id="1136" r:id="rId12"/>
    <p:sldId id="1137" r:id="rId13"/>
    <p:sldId id="1138" r:id="rId14"/>
    <p:sldId id="1139" r:id="rId15"/>
    <p:sldId id="1140" r:id="rId16"/>
    <p:sldId id="1141" r:id="rId17"/>
    <p:sldId id="1142" r:id="rId18"/>
    <p:sldId id="1144" r:id="rId19"/>
    <p:sldId id="1145" r:id="rId20"/>
    <p:sldId id="1146" r:id="rId21"/>
    <p:sldId id="1147" r:id="rId22"/>
    <p:sldId id="1148" r:id="rId23"/>
    <p:sldId id="1149" r:id="rId24"/>
    <p:sldId id="1150" r:id="rId25"/>
    <p:sldId id="1151" r:id="rId26"/>
    <p:sldId id="1152" r:id="rId27"/>
    <p:sldId id="1153" r:id="rId28"/>
    <p:sldId id="1215" r:id="rId29"/>
    <p:sldId id="1216" r:id="rId30"/>
    <p:sldId id="1217" r:id="rId31"/>
    <p:sldId id="1218" r:id="rId32"/>
    <p:sldId id="1154" r:id="rId33"/>
    <p:sldId id="1155" r:id="rId34"/>
    <p:sldId id="1156" r:id="rId35"/>
    <p:sldId id="1157" r:id="rId36"/>
    <p:sldId id="1158" r:id="rId37"/>
    <p:sldId id="1159" r:id="rId38"/>
    <p:sldId id="1160" r:id="rId39"/>
    <p:sldId id="1161" r:id="rId40"/>
    <p:sldId id="1162" r:id="rId41"/>
    <p:sldId id="1164" r:id="rId42"/>
    <p:sldId id="1166" r:id="rId43"/>
    <p:sldId id="1167" r:id="rId44"/>
    <p:sldId id="1168" r:id="rId45"/>
    <p:sldId id="1169" r:id="rId46"/>
    <p:sldId id="1171" r:id="rId47"/>
    <p:sldId id="1221" r:id="rId48"/>
    <p:sldId id="1172" r:id="rId49"/>
    <p:sldId id="1173" r:id="rId50"/>
    <p:sldId id="1174" r:id="rId51"/>
    <p:sldId id="725" r:id="rId52"/>
    <p:sldId id="538" r:id="rId53"/>
    <p:sldId id="377" r:id="rId54"/>
  </p:sldIdLst>
  <p:sldSz cx="9144000" cy="6858000" type="screen4x3"/>
  <p:notesSz cx="7099300" cy="10234613"/>
  <p:defaultTextStyle>
    <a:defPPr>
      <a:defRPr lang="en-US"/>
    </a:defPPr>
    <a:lvl1pPr marL="0" lvl="0"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9pPr>
  </p:defaultTextStyle>
  <p:extLst>
    <p:ext uri="{EFAFB233-063F-42B5-8137-9DF3F51BA10A}">
      <p15:sldGuideLst xmlns:p15="http://schemas.microsoft.com/office/powerpoint/2012/main">
        <p15:guide id="1" orient="horz" pos="2187">
          <p15:clr>
            <a:srgbClr val="A4A3A4"/>
          </p15:clr>
        </p15:guide>
        <p15:guide id="2" pos="27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A49E"/>
    <a:srgbClr val="9F3DA5"/>
    <a:srgbClr val="003399"/>
    <a:srgbClr val="000066"/>
    <a:srgbClr val="3399FF"/>
    <a:srgbClr val="0033CC"/>
    <a:srgbClr val="000099"/>
    <a:srgbClr val="808080"/>
    <a:srgbClr val="5F5F5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34"/>
    <p:restoredTop sz="94254"/>
  </p:normalViewPr>
  <p:slideViewPr>
    <p:cSldViewPr showGuides="1">
      <p:cViewPr varScale="1">
        <p:scale>
          <a:sx n="70" d="100"/>
          <a:sy n="70" d="100"/>
        </p:scale>
        <p:origin x="438" y="66"/>
      </p:cViewPr>
      <p:guideLst>
        <p:guide orient="horz" pos="2187"/>
        <p:guide pos="2784"/>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35F4F664-1650-487E-AD75-73178DC41CC4}"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14 October 2020</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E2502937-4162-4EF3-B0BD-7E4AA460D5DF}"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15781346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B2511245-2F95-47BF-8A9E-A618464C88CC}"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14 October 2020</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4100" name="Rectangle 4"/>
          <p:cNvSpPr>
            <a:spLocks noGrp="1" noRot="1" noChangeAspect="1" noTextEdit="1"/>
          </p:cNvSpPr>
          <p:nvPr>
            <p:ph type="sldImg"/>
          </p:nvPr>
        </p:nvSpPr>
        <p:spPr>
          <a:xfrm>
            <a:off x="990600" y="768350"/>
            <a:ext cx="5118100" cy="3838575"/>
          </a:xfrm>
          <a:prstGeom prst="rect">
            <a:avLst/>
          </a:prstGeom>
          <a:noFill/>
          <a:ln w="9525" cap="flat" cmpd="sng">
            <a:solidFill>
              <a:srgbClr val="000000"/>
            </a:solidFill>
            <a:prstDash val="solid"/>
            <a:miter/>
            <a:headEnd type="none" w="med" len="med"/>
            <a:tailEnd type="none" w="med" len="med"/>
          </a:ln>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ln>
          <a:effectLst/>
        </p:spPr>
        <p:txBody>
          <a:bodyPr vert="horz" wrap="square" lIns="96661" tIns="48331" rIns="96661" bIns="48331"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2F0C3C9C-4F57-4EAF-9DFC-8E5CF829FAB8}"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3648978633"/>
      </p:ext>
    </p:extLst>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txBox="1">
            <a:spLocks noGrp="1" noChangeArrowheads="1"/>
          </p:cNvSpPr>
          <p:nvPr>
            <p:ph type="hdr" sz="quarter"/>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20483" name="Rectangle 3"/>
          <p:cNvSpPr txBox="1">
            <a:spLocks noGrp="1" noChangeArrowheads="1"/>
          </p:cNvSpPr>
          <p:nvPr>
            <p:ph type="dt" sz="half"/>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r" defTabSz="967105" rtl="0" eaLnBrk="0" fontAlgn="base" latinLnBrk="0" hangingPunct="0">
              <a:lnSpc>
                <a:spcPct val="100000"/>
              </a:lnSpc>
              <a:spcBef>
                <a:spcPct val="0"/>
              </a:spcBef>
              <a:spcAft>
                <a:spcPct val="0"/>
              </a:spcAft>
              <a:buClrTx/>
              <a:buSzTx/>
              <a:buFontTx/>
              <a:buNone/>
              <a:defRPr/>
            </a:pPr>
            <a:fld id="{E19CAC58-94A5-469B-8DEA-186603CBD80E}" type="datetime3">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14 October 2020</a:t>
            </a:fld>
            <a:endPar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endParaRPr>
          </a:p>
        </p:txBody>
      </p:sp>
      <p:sp>
        <p:nvSpPr>
          <p:cNvPr id="20484" name="Rectangle 6"/>
          <p:cNvSpPr txBox="1">
            <a:spLocks noGrp="1" noChangeArrowheads="1"/>
          </p:cNvSpPr>
          <p:nvPr>
            <p:ph type="ftr" sz="quarter"/>
          </p:nvPr>
        </p:nvSpPr>
        <p:spPr bwMode="auto"/>
        <p:txBody>
          <a:bodyPr wrap="square" lIns="96661" tIns="48331" rIns="96661" bIns="48331" numCol="1" anchor="b"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8" name="Rectangle 7"/>
          <p:cNvSpPr txBox="1">
            <a:spLocks noGrp="1"/>
          </p:cNvSpPr>
          <p:nvPr>
            <p:ph type="sldNum" sz="quarter"/>
          </p:nvPr>
        </p:nvSpPr>
        <p:spPr>
          <a:xfrm>
            <a:off x="4022725" y="9723438"/>
            <a:ext cx="3076575" cy="511175"/>
          </a:xfrm>
          <a:prstGeom prst="rect">
            <a:avLst/>
          </a:prstGeom>
          <a:noFill/>
          <a:ln w="9525">
            <a:noFill/>
          </a:ln>
        </p:spPr>
        <p:txBody>
          <a:bodyPr vert="horz" wrap="square" lIns="96661" tIns="48331" rIns="96661" bIns="48331" anchor="b"/>
          <a:lstStyle/>
          <a:p>
            <a:pPr lvl="0" algn="r" defTabSz="967105" eaLnBrk="1" hangingPunct="1"/>
            <a:fld id="{9A0DB2DC-4C9A-4742-B13C-FB6460FD3503}" type="slidenum">
              <a:rPr lang="en-US" altLang="zh-CN" sz="1300" dirty="0">
                <a:latin typeface="Times New Roman" panose="02020603050405020304" charset="0"/>
              </a:rPr>
              <a:t>1</a:t>
            </a:fld>
            <a:endParaRPr lang="en-US" altLang="zh-CN" sz="1300" dirty="0">
              <a:latin typeface="Times New Roman" panose="02020603050405020304" charset="0"/>
            </a:endParaRPr>
          </a:p>
        </p:txBody>
      </p:sp>
      <p:sp>
        <p:nvSpPr>
          <p:cNvPr id="6149" name="Rectangle 2"/>
          <p:cNvSpPr>
            <a:spLocks noGrp="1" noRot="1" noChangeAspect="1" noTextEdit="1"/>
          </p:cNvSpPr>
          <p:nvPr>
            <p:ph type="sldImg"/>
          </p:nvPr>
        </p:nvSpPr>
        <p:spPr/>
      </p:sp>
      <p:sp>
        <p:nvSpPr>
          <p:cNvPr id="6150" name="Rectangle 3"/>
          <p:cNvSpPr>
            <a:spLocks noGrp="1"/>
          </p:cNvSpPr>
          <p:nvPr>
            <p:ph type="body"/>
          </p:nvPr>
        </p:nvSpPr>
        <p:spPr/>
        <p:txBody>
          <a:bodyPr wrap="square" lIns="96661" tIns="48331" rIns="96661" bIns="48331" anchor="t"/>
          <a:lstStyle/>
          <a:p>
            <a:pPr lvl="0" eaLnBrk="1" hangingPunct="1"/>
            <a:endParaRPr lang="en-AU" altLang="x-none" dirty="0"/>
          </a:p>
        </p:txBody>
      </p:sp>
    </p:spTree>
    <p:extLst>
      <p:ext uri="{BB962C8B-B14F-4D97-AF65-F5344CB8AC3E}">
        <p14:creationId xmlns:p14="http://schemas.microsoft.com/office/powerpoint/2010/main" val="928465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12643" name="Rectangle 2"/>
          <p:cNvSpPr>
            <a:spLocks noGrp="1" noRot="1" noChangeAspect="1" noTextEdit="1"/>
          </p:cNvSpPr>
          <p:nvPr>
            <p:ph type="sldImg"/>
          </p:nvPr>
        </p:nvSpPr>
        <p:spPr/>
      </p:sp>
      <p:sp>
        <p:nvSpPr>
          <p:cNvPr id="11264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4161051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cs typeface="Arial" panose="020B0604020202020204" pitchFamily="34" charset="0"/>
              </a:rPr>
              <a:t>12</a:t>
            </a:fld>
            <a:endParaRPr lang="en-US" altLang="en-US" dirty="0">
              <a:ea typeface="Arial" panose="020B0604020202020204" pitchFamily="34" charset="0"/>
              <a:cs typeface="Arial" panose="020B0604020202020204" pitchFamily="34" charset="0"/>
            </a:endParaRPr>
          </a:p>
        </p:txBody>
      </p:sp>
      <p:sp>
        <p:nvSpPr>
          <p:cNvPr id="113667" name="Rectangle 2"/>
          <p:cNvSpPr>
            <a:spLocks noGrp="1" noRot="1" noChangeAspect="1" noTextEdit="1"/>
          </p:cNvSpPr>
          <p:nvPr>
            <p:ph type="sldImg"/>
          </p:nvPr>
        </p:nvSpPr>
        <p:spPr/>
      </p:sp>
      <p:sp>
        <p:nvSpPr>
          <p:cNvPr id="113668"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43456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14691" name="Rectangle 2"/>
          <p:cNvSpPr>
            <a:spLocks noGrp="1" noRot="1" noChangeAspect="1" noTextEdit="1"/>
          </p:cNvSpPr>
          <p:nvPr>
            <p:ph type="sldImg"/>
          </p:nvPr>
        </p:nvSpPr>
        <p:spPr/>
      </p:sp>
      <p:sp>
        <p:nvSpPr>
          <p:cNvPr id="11469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00301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cs typeface="Arial" panose="020B0604020202020204" pitchFamily="34" charset="0"/>
              </a:rPr>
              <a:t>14</a:t>
            </a:fld>
            <a:endParaRPr lang="en-US" altLang="en-US" dirty="0">
              <a:ea typeface="Arial" panose="020B0604020202020204" pitchFamily="34" charset="0"/>
              <a:cs typeface="Arial" panose="020B0604020202020204" pitchFamily="34" charset="0"/>
            </a:endParaRPr>
          </a:p>
        </p:txBody>
      </p:sp>
      <p:sp>
        <p:nvSpPr>
          <p:cNvPr id="115715" name="Rectangle 2"/>
          <p:cNvSpPr>
            <a:spLocks noGrp="1" noRot="1" noChangeAspect="1" noTextEdit="1"/>
          </p:cNvSpPr>
          <p:nvPr>
            <p:ph type="sldImg"/>
          </p:nvPr>
        </p:nvSpPr>
        <p:spPr/>
      </p:sp>
      <p:sp>
        <p:nvSpPr>
          <p:cNvPr id="115716"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587550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16739" name="Rectangle 2"/>
          <p:cNvSpPr>
            <a:spLocks noGrp="1" noRot="1" noChangeAspect="1" noTextEdit="1"/>
          </p:cNvSpPr>
          <p:nvPr>
            <p:ph type="sldImg"/>
          </p:nvPr>
        </p:nvSpPr>
        <p:spPr/>
      </p:sp>
      <p:sp>
        <p:nvSpPr>
          <p:cNvPr id="11674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648799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17763" name="Rectangle 2"/>
          <p:cNvSpPr>
            <a:spLocks noGrp="1" noRot="1" noChangeAspect="1" noTextEdit="1"/>
          </p:cNvSpPr>
          <p:nvPr>
            <p:ph type="sldImg"/>
          </p:nvPr>
        </p:nvSpPr>
        <p:spPr/>
      </p:sp>
      <p:sp>
        <p:nvSpPr>
          <p:cNvPr id="11776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199692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19811" name="Rectangle 2"/>
          <p:cNvSpPr>
            <a:spLocks noGrp="1" noRot="1" noChangeAspect="1" noTextEdit="1"/>
          </p:cNvSpPr>
          <p:nvPr>
            <p:ph type="sldImg"/>
          </p:nvPr>
        </p:nvSpPr>
        <p:spPr/>
      </p:sp>
      <p:sp>
        <p:nvSpPr>
          <p:cNvPr id="11981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847220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20835" name="Rectangle 2"/>
          <p:cNvSpPr>
            <a:spLocks noGrp="1" noRot="1" noChangeAspect="1" noTextEdit="1"/>
          </p:cNvSpPr>
          <p:nvPr>
            <p:ph type="sldImg"/>
          </p:nvPr>
        </p:nvSpPr>
        <p:spPr/>
      </p:sp>
      <p:sp>
        <p:nvSpPr>
          <p:cNvPr id="120836"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428501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21859" name="Rectangle 2"/>
          <p:cNvSpPr>
            <a:spLocks noGrp="1" noRot="1" noChangeAspect="1" noTextEdit="1"/>
          </p:cNvSpPr>
          <p:nvPr>
            <p:ph type="sldImg"/>
          </p:nvPr>
        </p:nvSpPr>
        <p:spPr/>
      </p:sp>
      <p:sp>
        <p:nvSpPr>
          <p:cNvPr id="12186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38709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22883" name="Rectangle 2"/>
          <p:cNvSpPr>
            <a:spLocks noGrp="1" noRot="1" noChangeAspect="1" noTextEdit="1"/>
          </p:cNvSpPr>
          <p:nvPr>
            <p:ph type="sldImg"/>
          </p:nvPr>
        </p:nvSpPr>
        <p:spPr/>
      </p:sp>
      <p:sp>
        <p:nvSpPr>
          <p:cNvPr id="12288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164296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22530" name="Rectangle 2"/>
          <p:cNvSpPr>
            <a:spLocks noGrp="1" noRot="1" noChangeAspect="1" noTextEdit="1"/>
          </p:cNvSpPr>
          <p:nvPr>
            <p:ph type="sldImg"/>
          </p:nvPr>
        </p:nvSpPr>
        <p:spPr/>
      </p:sp>
      <p:sp>
        <p:nvSpPr>
          <p:cNvPr id="22531"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2246942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solidFill>
                  <a:srgbClr val="000000"/>
                </a:solidFill>
                <a:cs typeface="Arial" panose="020B0604020202020204" pitchFamily="34" charset="0"/>
              </a:rPr>
              <a:t>21</a:t>
            </a:fld>
            <a:endParaRPr lang="en-US" altLang="en-US" dirty="0">
              <a:solidFill>
                <a:srgbClr val="000000"/>
              </a:solidFill>
              <a:ea typeface="Arial" panose="020B0604020202020204" pitchFamily="34" charset="0"/>
              <a:cs typeface="Arial" panose="020B0604020202020204" pitchFamily="34" charset="0"/>
            </a:endParaRPr>
          </a:p>
        </p:txBody>
      </p:sp>
      <p:sp>
        <p:nvSpPr>
          <p:cNvPr id="123907" name="Rectangle 2"/>
          <p:cNvSpPr>
            <a:spLocks noGrp="1" noRot="1" noChangeAspect="1" noTextEdit="1"/>
          </p:cNvSpPr>
          <p:nvPr>
            <p:ph type="sldImg"/>
          </p:nvPr>
        </p:nvSpPr>
        <p:spPr/>
      </p:sp>
      <p:sp>
        <p:nvSpPr>
          <p:cNvPr id="123908"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3710376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solidFill>
                  <a:srgbClr val="000000"/>
                </a:solidFill>
                <a:cs typeface="Arial" panose="020B0604020202020204" pitchFamily="34" charset="0"/>
              </a:rPr>
              <a:t>22</a:t>
            </a:fld>
            <a:endParaRPr lang="en-US" altLang="en-US" dirty="0">
              <a:solidFill>
                <a:srgbClr val="000000"/>
              </a:solidFill>
              <a:ea typeface="Arial" panose="020B0604020202020204" pitchFamily="34" charset="0"/>
              <a:cs typeface="Arial" panose="020B0604020202020204" pitchFamily="34" charset="0"/>
            </a:endParaRPr>
          </a:p>
        </p:txBody>
      </p:sp>
      <p:sp>
        <p:nvSpPr>
          <p:cNvPr id="124931" name="Rectangle 2"/>
          <p:cNvSpPr>
            <a:spLocks noGrp="1" noRot="1" noChangeAspect="1" noTextEdit="1"/>
          </p:cNvSpPr>
          <p:nvPr>
            <p:ph type="sldImg"/>
          </p:nvPr>
        </p:nvSpPr>
        <p:spPr/>
      </p:sp>
      <p:sp>
        <p:nvSpPr>
          <p:cNvPr id="124932"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3723169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solidFill>
                  <a:srgbClr val="000000"/>
                </a:solidFill>
                <a:cs typeface="Arial" panose="020B0604020202020204" pitchFamily="34" charset="0"/>
              </a:rPr>
              <a:t>23</a:t>
            </a:fld>
            <a:endParaRPr lang="en-US" altLang="en-US" dirty="0">
              <a:solidFill>
                <a:srgbClr val="000000"/>
              </a:solidFill>
              <a:ea typeface="Arial" panose="020B0604020202020204" pitchFamily="34" charset="0"/>
              <a:cs typeface="Arial" panose="020B0604020202020204" pitchFamily="34" charset="0"/>
            </a:endParaRPr>
          </a:p>
        </p:txBody>
      </p:sp>
      <p:sp>
        <p:nvSpPr>
          <p:cNvPr id="125955" name="Rectangle 2"/>
          <p:cNvSpPr>
            <a:spLocks noGrp="1" noRot="1" noChangeAspect="1" noTextEdit="1"/>
          </p:cNvSpPr>
          <p:nvPr>
            <p:ph type="sldImg"/>
          </p:nvPr>
        </p:nvSpPr>
        <p:spPr/>
      </p:sp>
      <p:sp>
        <p:nvSpPr>
          <p:cNvPr id="125956"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16659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cs typeface="Arial" panose="020B0604020202020204" pitchFamily="34" charset="0"/>
              </a:rPr>
              <a:t>24</a:t>
            </a:fld>
            <a:endParaRPr lang="en-US" altLang="en-US" dirty="0">
              <a:ea typeface="Arial" panose="020B0604020202020204" pitchFamily="34" charset="0"/>
              <a:cs typeface="Arial" panose="020B0604020202020204" pitchFamily="34" charset="0"/>
            </a:endParaRPr>
          </a:p>
        </p:txBody>
      </p:sp>
      <p:sp>
        <p:nvSpPr>
          <p:cNvPr id="126979" name="Rectangle 2"/>
          <p:cNvSpPr>
            <a:spLocks noGrp="1" noRot="1" noChangeAspect="1" noTextEdit="1"/>
          </p:cNvSpPr>
          <p:nvPr>
            <p:ph type="sldImg"/>
          </p:nvPr>
        </p:nvSpPr>
        <p:spPr/>
      </p:sp>
      <p:sp>
        <p:nvSpPr>
          <p:cNvPr id="126980"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2397094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28003" name="Rectangle 2"/>
          <p:cNvSpPr>
            <a:spLocks noGrp="1" noRot="1" noChangeAspect="1" noTextEdit="1"/>
          </p:cNvSpPr>
          <p:nvPr>
            <p:ph type="sldImg"/>
          </p:nvPr>
        </p:nvSpPr>
        <p:spPr/>
      </p:sp>
      <p:sp>
        <p:nvSpPr>
          <p:cNvPr id="12800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120861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29027" name="Rectangle 2"/>
          <p:cNvSpPr>
            <a:spLocks noGrp="1" noRot="1" noChangeAspect="1" noTextEdit="1"/>
          </p:cNvSpPr>
          <p:nvPr>
            <p:ph type="sldImg"/>
          </p:nvPr>
        </p:nvSpPr>
        <p:spPr/>
      </p:sp>
      <p:sp>
        <p:nvSpPr>
          <p:cNvPr id="129028"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904291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05475" name="Rectangle 2"/>
          <p:cNvSpPr>
            <a:spLocks noGrp="1" noRot="1" noChangeAspect="1" noTextEdit="1"/>
          </p:cNvSpPr>
          <p:nvPr>
            <p:ph type="sldImg"/>
          </p:nvPr>
        </p:nvSpPr>
        <p:spPr/>
      </p:sp>
      <p:sp>
        <p:nvSpPr>
          <p:cNvPr id="105476"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015505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05475" name="Rectangle 2"/>
          <p:cNvSpPr>
            <a:spLocks noGrp="1" noRot="1" noChangeAspect="1" noTextEdit="1"/>
          </p:cNvSpPr>
          <p:nvPr>
            <p:ph type="sldImg"/>
          </p:nvPr>
        </p:nvSpPr>
        <p:spPr/>
      </p:sp>
      <p:sp>
        <p:nvSpPr>
          <p:cNvPr id="105476"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642019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05475" name="Rectangle 2"/>
          <p:cNvSpPr>
            <a:spLocks noGrp="1" noRot="1" noChangeAspect="1" noTextEdit="1"/>
          </p:cNvSpPr>
          <p:nvPr>
            <p:ph type="sldImg"/>
          </p:nvPr>
        </p:nvSpPr>
        <p:spPr/>
      </p:sp>
      <p:sp>
        <p:nvSpPr>
          <p:cNvPr id="105476"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692407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05475" name="Rectangle 2"/>
          <p:cNvSpPr>
            <a:spLocks noGrp="1" noRot="1" noChangeAspect="1" noTextEdit="1"/>
          </p:cNvSpPr>
          <p:nvPr>
            <p:ph type="sldImg"/>
          </p:nvPr>
        </p:nvSpPr>
        <p:spPr/>
      </p:sp>
      <p:sp>
        <p:nvSpPr>
          <p:cNvPr id="105476"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072517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05475" name="Rectangle 2"/>
          <p:cNvSpPr>
            <a:spLocks noGrp="1" noRot="1" noChangeAspect="1" noTextEdit="1"/>
          </p:cNvSpPr>
          <p:nvPr>
            <p:ph type="sldImg"/>
          </p:nvPr>
        </p:nvSpPr>
        <p:spPr/>
      </p:sp>
      <p:sp>
        <p:nvSpPr>
          <p:cNvPr id="105476"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287180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30051" name="Rectangle 2"/>
          <p:cNvSpPr>
            <a:spLocks noGrp="1" noRot="1" noChangeAspect="1" noTextEdit="1"/>
          </p:cNvSpPr>
          <p:nvPr>
            <p:ph type="sldImg"/>
          </p:nvPr>
        </p:nvSpPr>
        <p:spPr/>
      </p:sp>
      <p:sp>
        <p:nvSpPr>
          <p:cNvPr id="13005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483529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31075" name="Rectangle 2"/>
          <p:cNvSpPr>
            <a:spLocks noGrp="1" noRot="1" noChangeAspect="1" noTextEdit="1"/>
          </p:cNvSpPr>
          <p:nvPr>
            <p:ph type="sldImg"/>
          </p:nvPr>
        </p:nvSpPr>
        <p:spPr/>
      </p:sp>
      <p:sp>
        <p:nvSpPr>
          <p:cNvPr id="131076"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4129299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solidFill>
                  <a:srgbClr val="000000"/>
                </a:solidFill>
                <a:cs typeface="Arial" panose="020B0604020202020204" pitchFamily="34" charset="0"/>
              </a:rPr>
              <a:t>33</a:t>
            </a:fld>
            <a:endParaRPr lang="en-US" altLang="en-US" dirty="0">
              <a:solidFill>
                <a:srgbClr val="000000"/>
              </a:solidFill>
              <a:ea typeface="Arial" panose="020B0604020202020204" pitchFamily="34" charset="0"/>
              <a:cs typeface="Arial" panose="020B0604020202020204" pitchFamily="34" charset="0"/>
            </a:endParaRPr>
          </a:p>
        </p:txBody>
      </p:sp>
      <p:sp>
        <p:nvSpPr>
          <p:cNvPr id="132099" name="Rectangle 2"/>
          <p:cNvSpPr>
            <a:spLocks noGrp="1" noRot="1" noChangeAspect="1" noTextEdit="1"/>
          </p:cNvSpPr>
          <p:nvPr>
            <p:ph type="sldImg"/>
          </p:nvPr>
        </p:nvSpPr>
        <p:spPr/>
      </p:sp>
      <p:sp>
        <p:nvSpPr>
          <p:cNvPr id="132100"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142583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solidFill>
                  <a:srgbClr val="000000"/>
                </a:solidFill>
                <a:cs typeface="Arial" panose="020B0604020202020204" pitchFamily="34" charset="0"/>
              </a:rPr>
              <a:t>34</a:t>
            </a:fld>
            <a:endParaRPr lang="en-US" altLang="en-US" dirty="0">
              <a:solidFill>
                <a:srgbClr val="000000"/>
              </a:solidFill>
              <a:ea typeface="Arial" panose="020B0604020202020204" pitchFamily="34" charset="0"/>
              <a:cs typeface="Arial" panose="020B0604020202020204" pitchFamily="34" charset="0"/>
            </a:endParaRPr>
          </a:p>
        </p:txBody>
      </p:sp>
      <p:sp>
        <p:nvSpPr>
          <p:cNvPr id="133123" name="Rectangle 2"/>
          <p:cNvSpPr>
            <a:spLocks noGrp="1" noRot="1" noChangeAspect="1" noTextEdit="1"/>
          </p:cNvSpPr>
          <p:nvPr>
            <p:ph type="sldImg"/>
          </p:nvPr>
        </p:nvSpPr>
        <p:spPr/>
      </p:sp>
      <p:sp>
        <p:nvSpPr>
          <p:cNvPr id="133124"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415108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34147" name="Rectangle 2"/>
          <p:cNvSpPr>
            <a:spLocks noGrp="1" noRot="1" noChangeAspect="1" noTextEdit="1"/>
          </p:cNvSpPr>
          <p:nvPr>
            <p:ph type="sldImg"/>
          </p:nvPr>
        </p:nvSpPr>
        <p:spPr/>
      </p:sp>
      <p:sp>
        <p:nvSpPr>
          <p:cNvPr id="134148"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752902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solidFill>
                  <a:srgbClr val="000000"/>
                </a:solidFill>
                <a:cs typeface="Arial" panose="020B0604020202020204" pitchFamily="34" charset="0"/>
              </a:rPr>
              <a:t>36</a:t>
            </a:fld>
            <a:endParaRPr lang="en-US" altLang="en-US" dirty="0">
              <a:solidFill>
                <a:srgbClr val="000000"/>
              </a:solidFill>
              <a:ea typeface="Arial" panose="020B0604020202020204" pitchFamily="34" charset="0"/>
              <a:cs typeface="Arial" panose="020B0604020202020204" pitchFamily="34" charset="0"/>
            </a:endParaRPr>
          </a:p>
        </p:txBody>
      </p:sp>
      <p:sp>
        <p:nvSpPr>
          <p:cNvPr id="135171" name="Rectangle 2"/>
          <p:cNvSpPr>
            <a:spLocks noGrp="1" noRot="1" noChangeAspect="1" noTextEdit="1"/>
          </p:cNvSpPr>
          <p:nvPr>
            <p:ph type="sldImg"/>
          </p:nvPr>
        </p:nvSpPr>
        <p:spPr/>
      </p:sp>
      <p:sp>
        <p:nvSpPr>
          <p:cNvPr id="135172"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4172921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36195" name="Rectangle 2"/>
          <p:cNvSpPr>
            <a:spLocks noGrp="1" noRot="1" noChangeAspect="1" noTextEdit="1"/>
          </p:cNvSpPr>
          <p:nvPr>
            <p:ph type="sldImg"/>
          </p:nvPr>
        </p:nvSpPr>
        <p:spPr/>
      </p:sp>
      <p:sp>
        <p:nvSpPr>
          <p:cNvPr id="136196"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532106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37219" name="Rectangle 2"/>
          <p:cNvSpPr>
            <a:spLocks noGrp="1" noRot="1" noChangeAspect="1" noTextEdit="1"/>
          </p:cNvSpPr>
          <p:nvPr>
            <p:ph type="sldImg"/>
          </p:nvPr>
        </p:nvSpPr>
        <p:spPr/>
      </p:sp>
      <p:sp>
        <p:nvSpPr>
          <p:cNvPr id="13722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5378149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38243" name="Rectangle 2"/>
          <p:cNvSpPr>
            <a:spLocks noGrp="1" noRot="1" noChangeAspect="1" noTextEdit="1"/>
          </p:cNvSpPr>
          <p:nvPr>
            <p:ph type="sldImg"/>
          </p:nvPr>
        </p:nvSpPr>
        <p:spPr/>
      </p:sp>
      <p:sp>
        <p:nvSpPr>
          <p:cNvPr id="13824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724003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40291" name="Rectangle 2"/>
          <p:cNvSpPr>
            <a:spLocks noGrp="1" noRot="1" noChangeAspect="1" noTextEdit="1"/>
          </p:cNvSpPr>
          <p:nvPr>
            <p:ph type="sldImg"/>
          </p:nvPr>
        </p:nvSpPr>
        <p:spPr/>
      </p:sp>
      <p:sp>
        <p:nvSpPr>
          <p:cNvPr id="14029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560466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06499" name="Rectangle 2"/>
          <p:cNvSpPr>
            <a:spLocks noGrp="1" noRot="1" noChangeAspect="1" noTextEdit="1"/>
          </p:cNvSpPr>
          <p:nvPr>
            <p:ph type="sldImg"/>
          </p:nvPr>
        </p:nvSpPr>
        <p:spPr/>
      </p:sp>
      <p:sp>
        <p:nvSpPr>
          <p:cNvPr id="10650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283779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42339" name="Rectangle 2"/>
          <p:cNvSpPr>
            <a:spLocks noGrp="1" noRot="1" noChangeAspect="1" noTextEdit="1"/>
          </p:cNvSpPr>
          <p:nvPr>
            <p:ph type="sldImg"/>
          </p:nvPr>
        </p:nvSpPr>
        <p:spPr/>
      </p:sp>
      <p:sp>
        <p:nvSpPr>
          <p:cNvPr id="14234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9556524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43363" name="Rectangle 2"/>
          <p:cNvSpPr>
            <a:spLocks noGrp="1" noRot="1" noChangeAspect="1" noTextEdit="1"/>
          </p:cNvSpPr>
          <p:nvPr>
            <p:ph type="sldImg"/>
          </p:nvPr>
        </p:nvSpPr>
        <p:spPr/>
      </p:sp>
      <p:sp>
        <p:nvSpPr>
          <p:cNvPr id="14336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601273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solidFill>
                  <a:srgbClr val="000000"/>
                </a:solidFill>
                <a:cs typeface="Arial" panose="020B0604020202020204" pitchFamily="34" charset="0"/>
              </a:rPr>
              <a:t>43</a:t>
            </a:fld>
            <a:endParaRPr lang="en-US" altLang="en-US" dirty="0">
              <a:solidFill>
                <a:srgbClr val="000000"/>
              </a:solidFill>
              <a:ea typeface="Arial" panose="020B0604020202020204" pitchFamily="34" charset="0"/>
              <a:cs typeface="Arial" panose="020B0604020202020204" pitchFamily="34" charset="0"/>
            </a:endParaRPr>
          </a:p>
        </p:txBody>
      </p:sp>
      <p:sp>
        <p:nvSpPr>
          <p:cNvPr id="144387" name="Rectangle 2"/>
          <p:cNvSpPr>
            <a:spLocks noGrp="1" noRot="1" noChangeAspect="1" noTextEdit="1"/>
          </p:cNvSpPr>
          <p:nvPr>
            <p:ph type="sldImg"/>
          </p:nvPr>
        </p:nvSpPr>
        <p:spPr/>
      </p:sp>
      <p:sp>
        <p:nvSpPr>
          <p:cNvPr id="144388"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11876127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45411" name="Rectangle 2"/>
          <p:cNvSpPr>
            <a:spLocks noGrp="1" noRot="1" noChangeAspect="1" noTextEdit="1"/>
          </p:cNvSpPr>
          <p:nvPr>
            <p:ph type="sldImg"/>
          </p:nvPr>
        </p:nvSpPr>
        <p:spPr/>
      </p:sp>
      <p:sp>
        <p:nvSpPr>
          <p:cNvPr id="14541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989457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47459" name="Rectangle 2"/>
          <p:cNvSpPr>
            <a:spLocks noGrp="1" noRot="1" noChangeAspect="1" noTextEdit="1"/>
          </p:cNvSpPr>
          <p:nvPr>
            <p:ph type="sldImg"/>
          </p:nvPr>
        </p:nvSpPr>
        <p:spPr/>
      </p:sp>
      <p:sp>
        <p:nvSpPr>
          <p:cNvPr id="14746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7302794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45411" name="Rectangle 2"/>
          <p:cNvSpPr>
            <a:spLocks noGrp="1" noRot="1" noChangeAspect="1" noTextEdit="1"/>
          </p:cNvSpPr>
          <p:nvPr>
            <p:ph type="sldImg"/>
          </p:nvPr>
        </p:nvSpPr>
        <p:spPr/>
      </p:sp>
      <p:sp>
        <p:nvSpPr>
          <p:cNvPr id="14541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2558815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48483" name="Rectangle 2"/>
          <p:cNvSpPr>
            <a:spLocks noGrp="1" noRot="1" noChangeAspect="1" noTextEdit="1"/>
          </p:cNvSpPr>
          <p:nvPr>
            <p:ph type="sldImg"/>
          </p:nvPr>
        </p:nvSpPr>
        <p:spPr/>
      </p:sp>
      <p:sp>
        <p:nvSpPr>
          <p:cNvPr id="14848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786612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49507" name="Rectangle 2"/>
          <p:cNvSpPr>
            <a:spLocks noGrp="1" noRot="1" noChangeAspect="1" noTextEdit="1"/>
          </p:cNvSpPr>
          <p:nvPr>
            <p:ph type="sldImg"/>
          </p:nvPr>
        </p:nvSpPr>
        <p:spPr/>
      </p:sp>
      <p:sp>
        <p:nvSpPr>
          <p:cNvPr id="149508"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8438954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50531" name="Rectangle 2"/>
          <p:cNvSpPr>
            <a:spLocks noGrp="1" noRot="1" noChangeAspect="1" noTextEdit="1"/>
          </p:cNvSpPr>
          <p:nvPr>
            <p:ph type="sldImg"/>
          </p:nvPr>
        </p:nvSpPr>
        <p:spPr/>
      </p:sp>
      <p:sp>
        <p:nvSpPr>
          <p:cNvPr id="15053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88904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07523" name="Rectangle 2"/>
          <p:cNvSpPr>
            <a:spLocks noGrp="1" noRot="1" noChangeAspect="1" noTextEdit="1"/>
          </p:cNvSpPr>
          <p:nvPr>
            <p:ph type="sldImg"/>
          </p:nvPr>
        </p:nvSpPr>
        <p:spPr/>
      </p:sp>
      <p:sp>
        <p:nvSpPr>
          <p:cNvPr id="10752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948069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08547" name="Rectangle 2"/>
          <p:cNvSpPr>
            <a:spLocks noGrp="1" noRot="1" noChangeAspect="1" noTextEdit="1"/>
          </p:cNvSpPr>
          <p:nvPr>
            <p:ph type="sldImg"/>
          </p:nvPr>
        </p:nvSpPr>
        <p:spPr/>
      </p:sp>
      <p:sp>
        <p:nvSpPr>
          <p:cNvPr id="108548"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361429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solidFill>
                  <a:srgbClr val="000000"/>
                </a:solidFill>
                <a:cs typeface="Arial" panose="020B0604020202020204" pitchFamily="34" charset="0"/>
              </a:rPr>
              <a:t>8</a:t>
            </a:fld>
            <a:endParaRPr lang="en-US" altLang="en-US" dirty="0">
              <a:solidFill>
                <a:srgbClr val="000000"/>
              </a:solidFill>
              <a:ea typeface="Arial" panose="020B0604020202020204" pitchFamily="34" charset="0"/>
              <a:cs typeface="Arial" panose="020B0604020202020204" pitchFamily="34" charset="0"/>
            </a:endParaRPr>
          </a:p>
        </p:txBody>
      </p:sp>
      <p:sp>
        <p:nvSpPr>
          <p:cNvPr id="109571" name="Rectangle 2"/>
          <p:cNvSpPr>
            <a:spLocks noGrp="1" noRot="1" noChangeAspect="1" noTextEdit="1"/>
          </p:cNvSpPr>
          <p:nvPr>
            <p:ph type="sldImg"/>
          </p:nvPr>
        </p:nvSpPr>
        <p:spPr/>
      </p:sp>
      <p:sp>
        <p:nvSpPr>
          <p:cNvPr id="109572"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1134494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solidFill>
                  <a:srgbClr val="000000"/>
                </a:solidFill>
                <a:cs typeface="Arial" panose="020B0604020202020204" pitchFamily="34" charset="0"/>
              </a:rPr>
              <a:t>9</a:t>
            </a:fld>
            <a:endParaRPr lang="en-US" altLang="en-US" dirty="0">
              <a:solidFill>
                <a:srgbClr val="000000"/>
              </a:solidFill>
              <a:ea typeface="Arial" panose="020B0604020202020204" pitchFamily="34" charset="0"/>
              <a:cs typeface="Arial" panose="020B0604020202020204" pitchFamily="34" charset="0"/>
            </a:endParaRPr>
          </a:p>
        </p:txBody>
      </p:sp>
      <p:sp>
        <p:nvSpPr>
          <p:cNvPr id="110595" name="Rectangle 2"/>
          <p:cNvSpPr>
            <a:spLocks noGrp="1" noRot="1" noChangeAspect="1" noTextEdit="1"/>
          </p:cNvSpPr>
          <p:nvPr>
            <p:ph type="sldImg"/>
          </p:nvPr>
        </p:nvSpPr>
        <p:spPr/>
      </p:sp>
      <p:sp>
        <p:nvSpPr>
          <p:cNvPr id="110596"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1192288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solidFill>
                  <a:srgbClr val="000000"/>
                </a:solidFill>
                <a:cs typeface="Arial" panose="020B0604020202020204" pitchFamily="34" charset="0"/>
              </a:rPr>
              <a:t>10</a:t>
            </a:fld>
            <a:endParaRPr lang="en-US" altLang="en-US" dirty="0">
              <a:solidFill>
                <a:srgbClr val="000000"/>
              </a:solidFill>
              <a:ea typeface="Arial" panose="020B0604020202020204" pitchFamily="34" charset="0"/>
              <a:cs typeface="Arial" panose="020B0604020202020204" pitchFamily="34" charset="0"/>
            </a:endParaRPr>
          </a:p>
        </p:txBody>
      </p:sp>
      <p:sp>
        <p:nvSpPr>
          <p:cNvPr id="111619" name="Rectangle 2"/>
          <p:cNvSpPr>
            <a:spLocks noGrp="1" noRot="1" noChangeAspect="1" noTextEdit="1"/>
          </p:cNvSpPr>
          <p:nvPr>
            <p:ph type="sldImg"/>
          </p:nvPr>
        </p:nvSpPr>
        <p:spPr/>
      </p:sp>
      <p:sp>
        <p:nvSpPr>
          <p:cNvPr id="111620"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1546266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smtClean="0"/>
              <a:t>Click to edit Master subtitle style</a:t>
            </a:r>
            <a:endParaRPr 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10/14/2020</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smtClean="0"/>
              <a:t>13.</a:t>
            </a:r>
            <a:fld id="{81D60167-4931-47E6-BA6A-407CBD079E47}" type="slidenum">
              <a:rPr lang="en-IN" spc="-4" smtClean="0"/>
              <a:t>‹#›</a:t>
            </a:fld>
            <a:endParaRPr spc="-4"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smtClean="0"/>
              <a:t>Click to edit Master subtitle style</a:t>
            </a:r>
            <a:endParaRPr 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smtClean="0"/>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10/14/2020</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smtClean="0"/>
              <a:t>13.</a:t>
            </a:r>
            <a:fld id="{81D60167-4931-47E6-BA6A-407CBD079E47}" type="slidenum">
              <a:rPr lang="en-IN" spc="-4" smtClean="0"/>
              <a:t>‹#›</a:t>
            </a:fld>
            <a:endParaRPr spc="-4"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vmlDrawing" Target="../drawings/vmlDrawing2.v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1.emf"/><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oleObject" Target="../embeddings/oleObject2.bin"/><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spid="_x0000_s3209" r:id="rId19" imgW="9538335" imgH="663575" progId="">
                  <p:embed/>
                </p:oleObj>
              </mc:Choice>
              <mc:Fallback>
                <p:oleObj r:id="rId19" imgW="9538335" imgH="663575" progId="">
                  <p:embed/>
                  <p:pic>
                    <p:nvPicPr>
                      <p:cNvPr id="0" name="Picture 3075"/>
                      <p:cNvPicPr/>
                      <p:nvPr/>
                    </p:nvPicPr>
                    <p:blipFill>
                      <a:blip r:embed="rId20"/>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275590"/>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US"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/34</a:t>
            </a:r>
            <a:endPar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spid="_x0000_s4164" r:id="rId19" imgW="9538335" imgH="663575" progId="">
                  <p:embed/>
                </p:oleObj>
              </mc:Choice>
              <mc:Fallback>
                <p:oleObj r:id="rId19" imgW="9538335" imgH="663575" progId="">
                  <p:embed/>
                  <p:pic>
                    <p:nvPicPr>
                      <p:cNvPr id="0" name="Picture 3075"/>
                      <p:cNvPicPr/>
                      <p:nvPr/>
                    </p:nvPicPr>
                    <p:blipFill>
                      <a:blip r:embed="rId20"/>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460375"/>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AU"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39</a:t>
            </a: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0" Type="http://schemas.openxmlformats.org/officeDocument/2006/relationships/image" Target="../media/image27.emf"/><Relationship Id="rId4" Type="http://schemas.openxmlformats.org/officeDocument/2006/relationships/image" Target="../media/image21.png"/><Relationship Id="rId9" Type="http://schemas.openxmlformats.org/officeDocument/2006/relationships/image" Target="../media/image26.emf"/><Relationship Id="rId1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44.wmf"/></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audio" Target="../media/audio1.wav"/><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emf"/><Relationship Id="rId3" Type="http://schemas.openxmlformats.org/officeDocument/2006/relationships/audio" Target="../media/audio1.wav"/><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25.xml"/><Relationship Id="rId16" Type="http://schemas.openxmlformats.org/officeDocument/2006/relationships/image" Target="../media/image70.png"/><Relationship Id="rId1" Type="http://schemas.openxmlformats.org/officeDocument/2006/relationships/slideLayout" Target="../slideLayouts/slideLayout16.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image" Target="../media/image86.png"/><Relationship Id="rId5" Type="http://schemas.openxmlformats.org/officeDocument/2006/relationships/image" Target="../media/image85.emf"/><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16.xml"/><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16.xml"/><Relationship Id="rId5" Type="http://schemas.openxmlformats.org/officeDocument/2006/relationships/image" Target="../media/image97.png"/><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8.xml"/><Relationship Id="rId1" Type="http://schemas.openxmlformats.org/officeDocument/2006/relationships/slideLayout" Target="../slideLayouts/slideLayout16.xml"/><Relationship Id="rId4" Type="http://schemas.openxmlformats.org/officeDocument/2006/relationships/image" Target="../media/image9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1"/>
          <p:cNvSpPr/>
          <p:nvPr/>
        </p:nvSpPr>
        <p:spPr>
          <a:xfrm>
            <a:off x="2843213" y="886460"/>
            <a:ext cx="5220970" cy="583565"/>
          </a:xfrm>
          <a:prstGeom prst="rect">
            <a:avLst/>
          </a:prstGeom>
          <a:noFill/>
          <a:ln w="9525">
            <a:noFill/>
          </a:ln>
        </p:spPr>
        <p:txBody>
          <a:bodyPr wrap="none" anchor="t">
            <a:spAutoFit/>
          </a:bodyPr>
          <a:lstStyle/>
          <a:p>
            <a:pPr>
              <a:spcBef>
                <a:spcPct val="20000"/>
              </a:spcBef>
              <a:buClr>
                <a:schemeClr val="tx1"/>
              </a:buClr>
              <a:buSzPct val="60000"/>
            </a:pPr>
            <a:r>
              <a:rPr lang="en-US" altLang="en-GB" dirty="0" smtClean="0">
                <a:solidFill>
                  <a:srgbClr val="000099"/>
                </a:solidFill>
                <a:latin typeface="Arial" panose="020B0604020202020204" pitchFamily="34" charset="0"/>
                <a:ea typeface="Arial" panose="020B0604020202020204" pitchFamily="34" charset="0"/>
              </a:rPr>
              <a:t>Application Layer  Protocols</a:t>
            </a:r>
            <a:endParaRPr lang="en-US" altLang="en-GB" sz="2400" dirty="0">
              <a:solidFill>
                <a:srgbClr val="000099"/>
              </a:solidFill>
              <a:latin typeface="Arial" panose="020B0604020202020204" pitchFamily="34" charset="0"/>
              <a:ea typeface="Arial" panose="020B0604020202020204" pitchFamily="34" charset="0"/>
            </a:endParaRPr>
          </a:p>
        </p:txBody>
      </p:sp>
      <p:sp>
        <p:nvSpPr>
          <p:cNvPr id="5122" name="Rectangle 12"/>
          <p:cNvSpPr/>
          <p:nvPr/>
        </p:nvSpPr>
        <p:spPr>
          <a:xfrm>
            <a:off x="2843213" y="2060575"/>
            <a:ext cx="5832475" cy="1033463"/>
          </a:xfrm>
          <a:prstGeom prst="rect">
            <a:avLst/>
          </a:prstGeom>
          <a:noFill/>
          <a:ln w="9525">
            <a:noFill/>
          </a:ln>
        </p:spPr>
        <p:txBody>
          <a:bodyPr anchor="t">
            <a:spAutoFit/>
          </a:bodyPr>
          <a:lstStyle/>
          <a:p>
            <a:pPr>
              <a:spcBef>
                <a:spcPct val="20000"/>
              </a:spcBef>
              <a:buClr>
                <a:schemeClr val="tx1"/>
              </a:buClr>
              <a:buSzPct val="60000"/>
            </a:pPr>
            <a:r>
              <a:rPr lang="en-AU" altLang="x-none" sz="1800" dirty="0">
                <a:solidFill>
                  <a:srgbClr val="0066FF"/>
                </a:solidFill>
                <a:latin typeface="Arial" panose="020B0604020202020204" pitchFamily="34" charset="0"/>
              </a:rPr>
              <a:t>S.V.Jansi Rani</a:t>
            </a:r>
          </a:p>
          <a:p>
            <a:pPr>
              <a:spcBef>
                <a:spcPct val="20000"/>
              </a:spcBef>
              <a:buClr>
                <a:schemeClr val="tx1"/>
              </a:buClr>
              <a:buSzPct val="60000"/>
            </a:pPr>
            <a:r>
              <a:rPr lang="en-AU" altLang="x-none" sz="1800" dirty="0">
                <a:solidFill>
                  <a:srgbClr val="0066FF"/>
                </a:solidFill>
                <a:latin typeface="Arial" panose="020B0604020202020204" pitchFamily="34" charset="0"/>
              </a:rPr>
              <a:t>Associate Professor  / CSE</a:t>
            </a:r>
            <a:endParaRPr lang="en-GB" altLang="x-none" sz="1800" dirty="0">
              <a:solidFill>
                <a:srgbClr val="000099"/>
              </a:solidFill>
              <a:latin typeface="Arial" panose="020B0604020202020204" pitchFamily="34" charset="0"/>
            </a:endParaRPr>
          </a:p>
          <a:p>
            <a:pPr>
              <a:spcBef>
                <a:spcPct val="20000"/>
              </a:spcBef>
              <a:buClr>
                <a:schemeClr val="tx1"/>
              </a:buClr>
              <a:buSzPct val="60000"/>
            </a:pPr>
            <a:endParaRPr lang="en-GB" altLang="x-none" sz="1800" dirty="0">
              <a:solidFill>
                <a:srgbClr val="0066FF"/>
              </a:solidFill>
              <a:latin typeface="Arial" panose="020B0604020202020204" pitchFamily="34" charset="0"/>
              <a:ea typeface="Arial" panose="020B0604020202020204" pitchFamily="34" charset="0"/>
            </a:endParaRPr>
          </a:p>
        </p:txBody>
      </p:sp>
      <p:sp>
        <p:nvSpPr>
          <p:cNvPr id="5123" name="Text Box 13"/>
          <p:cNvSpPr txBox="1"/>
          <p:nvPr/>
        </p:nvSpPr>
        <p:spPr>
          <a:xfrm>
            <a:off x="2268538" y="0"/>
            <a:ext cx="4359275" cy="708025"/>
          </a:xfrm>
          <a:prstGeom prst="rect">
            <a:avLst/>
          </a:prstGeom>
          <a:noFill/>
          <a:ln w="9525">
            <a:noFill/>
          </a:ln>
        </p:spPr>
        <p:txBody>
          <a:bodyPr wrap="none" anchor="t">
            <a:spAutoFit/>
          </a:bodyPr>
          <a:lstStyle/>
          <a:p>
            <a:pPr algn="ctr">
              <a:spcBef>
                <a:spcPct val="20000"/>
              </a:spcBef>
              <a:buClr>
                <a:schemeClr val="tx1"/>
              </a:buClr>
              <a:buSzPct val="60000"/>
            </a:pPr>
            <a:r>
              <a:rPr lang="en-US" sz="4000" dirty="0">
                <a:solidFill>
                  <a:schemeClr val="bg1"/>
                </a:solidFill>
                <a:latin typeface="Times New Roman" panose="02020603050405020304" charset="0"/>
              </a:rPr>
              <a:t>Computer Networks</a:t>
            </a:r>
            <a:endParaRPr lang="en-GB" altLang="x-none" dirty="0">
              <a:solidFill>
                <a:schemeClr val="bg1"/>
              </a:solidFill>
              <a:latin typeface="Arial" panose="020B0604020202020204" pitchFamily="34" charset="0"/>
              <a:ea typeface="Arial" panose="020B0604020202020204" pitchFamily="34" charset="0"/>
            </a:endParaRPr>
          </a:p>
        </p:txBody>
      </p:sp>
      <p:sp>
        <p:nvSpPr>
          <p:cNvPr id="5124" name="Rectangle 40"/>
          <p:cNvSpPr txBox="1"/>
          <p:nvPr/>
        </p:nvSpPr>
        <p:spPr>
          <a:xfrm>
            <a:off x="1044575" y="6454775"/>
            <a:ext cx="7272338" cy="358775"/>
          </a:xfrm>
          <a:prstGeom prst="rect">
            <a:avLst/>
          </a:prstGeom>
          <a:noFill/>
          <a:ln w="9525">
            <a:noFill/>
          </a:ln>
        </p:spPr>
        <p:txBody>
          <a:bodyPr anchor="t"/>
          <a:lstStyle/>
          <a:p>
            <a:pPr algn="ctr">
              <a:spcBef>
                <a:spcPct val="20000"/>
              </a:spcBef>
              <a:buClr>
                <a:schemeClr val="tx1"/>
              </a:buClr>
              <a:buSzPct val="60000"/>
              <a:buFont typeface="Wingdings" panose="05000000000000000000" pitchFamily="2" charset="2"/>
            </a:pPr>
            <a:endParaRPr lang="en-AU" altLang="en-US" sz="1200" b="1" dirty="0">
              <a:solidFill>
                <a:schemeClr val="bg1"/>
              </a:solidFill>
              <a:latin typeface="Verdana" panose="020B0604030504040204" pitchFamily="34" charset="0"/>
            </a:endParaRPr>
          </a:p>
        </p:txBody>
      </p:sp>
      <p:pic>
        <p:nvPicPr>
          <p:cNvPr id="15364" name="Picture 6"/>
          <p:cNvPicPr>
            <a:picLocks noChangeAspect="1"/>
          </p:cNvPicPr>
          <p:nvPr/>
        </p:nvPicPr>
        <p:blipFill>
          <a:blip r:embed="rId3"/>
          <a:stretch>
            <a:fillRect/>
          </a:stretch>
        </p:blipFill>
        <p:spPr>
          <a:xfrm>
            <a:off x="0" y="4194810"/>
            <a:ext cx="2030095" cy="261874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4"/>
          <p:cNvSpPr/>
          <p:nvPr/>
        </p:nvSpPr>
        <p:spPr>
          <a:xfrm>
            <a:off x="762000" y="76200"/>
            <a:ext cx="4876800" cy="398780"/>
          </a:xfrm>
          <a:prstGeom prst="rect">
            <a:avLst/>
          </a:prstGeom>
          <a:solidFill>
            <a:srgbClr val="FFFFFF"/>
          </a:solidFill>
          <a:ln w="9525">
            <a:noFill/>
          </a:ln>
        </p:spPr>
        <p:txBody>
          <a:bodyPr>
            <a:spAutoFit/>
          </a:bodyPr>
          <a:lstStyle/>
          <a:p>
            <a:pPr eaLnBrk="0" hangingPunct="0"/>
            <a:r>
              <a:rPr lang="en-US" altLang="en-US" sz="2000" b="0" i="0" dirty="0">
                <a:solidFill>
                  <a:srgbClr val="FF0000"/>
                </a:solidFill>
                <a:latin typeface="Times-BoldItalic" charset="0"/>
              </a:rPr>
              <a:t> </a:t>
            </a:r>
            <a:r>
              <a:rPr lang="en-US" altLang="en-US" sz="2000" i="0" dirty="0">
                <a:solidFill>
                  <a:srgbClr val="002060"/>
                </a:solidFill>
                <a:latin typeface="Times-BoldItalic" charset="0"/>
              </a:rPr>
              <a:t>Some responses in FTP</a:t>
            </a:r>
          </a:p>
        </p:txBody>
      </p:sp>
      <p:grpSp>
        <p:nvGrpSpPr>
          <p:cNvPr id="37892" name="Group 1"/>
          <p:cNvGrpSpPr/>
          <p:nvPr/>
        </p:nvGrpSpPr>
        <p:grpSpPr>
          <a:xfrm>
            <a:off x="409575" y="2068513"/>
            <a:ext cx="8408988" cy="2651125"/>
            <a:chOff x="409575" y="2068511"/>
            <a:chExt cx="8408937" cy="2651761"/>
          </a:xfrm>
        </p:grpSpPr>
        <p:pic>
          <p:nvPicPr>
            <p:cNvPr id="37894" name="Picture 6"/>
            <p:cNvPicPr>
              <a:picLocks noChangeAspect="1"/>
            </p:cNvPicPr>
            <p:nvPr/>
          </p:nvPicPr>
          <p:blipFill>
            <a:blip r:embed="rId3"/>
            <a:stretch>
              <a:fillRect/>
            </a:stretch>
          </p:blipFill>
          <p:spPr>
            <a:xfrm>
              <a:off x="409575" y="2068512"/>
              <a:ext cx="8408937" cy="2651760"/>
            </a:xfrm>
            <a:prstGeom prst="rect">
              <a:avLst/>
            </a:prstGeom>
            <a:noFill/>
            <a:ln w="9525">
              <a:noFill/>
            </a:ln>
          </p:spPr>
        </p:pic>
        <p:sp>
          <p:nvSpPr>
            <p:cNvPr id="37895" name="Rectangle 19"/>
            <p:cNvSpPr/>
            <p:nvPr/>
          </p:nvSpPr>
          <p:spPr>
            <a:xfrm>
              <a:off x="461140" y="2068511"/>
              <a:ext cx="8357372" cy="2560320"/>
            </a:xfrm>
            <a:prstGeom prst="rect">
              <a:avLst/>
            </a:prstGeom>
            <a:noFill/>
            <a:ln w="101600" cap="flat" cmpd="sng">
              <a:solidFill>
                <a:srgbClr val="3366FF"/>
              </a:solidFill>
              <a:prstDash val="solid"/>
              <a:round/>
              <a:headEnd type="none" w="med" len="med"/>
              <a:tailEnd type="none" w="med" len="med"/>
            </a:ln>
          </p:spPr>
          <p:txBody>
            <a:bodyPr/>
            <a:lstStyle/>
            <a:p>
              <a:pPr eaLnBrk="0" hangingPunct="0"/>
              <a:endParaRPr lang="en-US" altLang="en-US" dirty="0">
                <a:latin typeface="Baby Kruffy" pitchFamily="2"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p:nvPr/>
        </p:nvSpPr>
        <p:spPr>
          <a:xfrm>
            <a:off x="366713" y="107950"/>
            <a:ext cx="438150" cy="474663"/>
          </a:xfrm>
          <a:prstGeom prst="rect">
            <a:avLst/>
          </a:prstGeom>
          <a:solidFill>
            <a:schemeClr val="accent2"/>
          </a:solidFill>
          <a:ln w="9525">
            <a:noFill/>
          </a:ln>
        </p:spPr>
        <p:txBody>
          <a:bodyPr wrap="none" anchor="ctr"/>
          <a:lstStyle/>
          <a:p>
            <a:pPr algn="ctr"/>
            <a:endParaRPr lang="en-US" altLang="en-US" sz="2400" b="0" i="0" dirty="0">
              <a:latin typeface="Tahoma" panose="020B0604030504040204" pitchFamily="34" charset="0"/>
            </a:endParaRPr>
          </a:p>
        </p:txBody>
      </p:sp>
      <p:sp>
        <p:nvSpPr>
          <p:cNvPr id="38916"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38917" name="Rectangle 4"/>
          <p:cNvSpPr/>
          <p:nvPr/>
        </p:nvSpPr>
        <p:spPr>
          <a:xfrm>
            <a:off x="490538" y="530225"/>
            <a:ext cx="422275" cy="474663"/>
          </a:xfrm>
          <a:prstGeom prst="rect">
            <a:avLst/>
          </a:prstGeom>
          <a:solidFill>
            <a:schemeClr val="folHlink"/>
          </a:solidFill>
          <a:ln w="9525">
            <a:noFill/>
          </a:ln>
        </p:spPr>
        <p:txBody>
          <a:bodyPr wrap="none" anchor="ctr"/>
          <a:lstStyle/>
          <a:p>
            <a:pPr algn="ctr"/>
            <a:endParaRPr lang="en-US" altLang="en-US" sz="2400" b="0" i="0" dirty="0">
              <a:latin typeface="Tahoma" panose="020B0604030504040204" pitchFamily="34" charset="0"/>
            </a:endParaRPr>
          </a:p>
        </p:txBody>
      </p:sp>
      <p:sp>
        <p:nvSpPr>
          <p:cNvPr id="38918"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38919"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38920" name="Rectangle 7"/>
          <p:cNvSpPr/>
          <p:nvPr/>
        </p:nvSpPr>
        <p:spPr>
          <a:xfrm>
            <a:off x="711200" y="0"/>
            <a:ext cx="31750" cy="1052513"/>
          </a:xfrm>
          <a:prstGeom prst="rect">
            <a:avLst/>
          </a:prstGeom>
          <a:solidFill>
            <a:schemeClr val="bg2"/>
          </a:solidFill>
          <a:ln w="9525">
            <a:noFill/>
          </a:ln>
        </p:spPr>
        <p:txBody>
          <a:bodyPr wrap="none" anchor="ctr"/>
          <a:lstStyle/>
          <a:p>
            <a:pPr algn="ctr"/>
            <a:endParaRPr lang="en-US" altLang="en-US" sz="2400" b="0" i="0" dirty="0">
              <a:latin typeface="Tahoma" panose="020B0604030504040204" pitchFamily="34" charset="0"/>
            </a:endParaRPr>
          </a:p>
        </p:txBody>
      </p:sp>
      <p:sp>
        <p:nvSpPr>
          <p:cNvPr id="38921"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8202" name="Text Box 9"/>
          <p:cNvSpPr txBox="1">
            <a:spLocks noChangeArrowheads="1"/>
          </p:cNvSpPr>
          <p:nvPr/>
        </p:nvSpPr>
        <p:spPr bwMode="auto">
          <a:xfrm>
            <a:off x="1106488" y="0"/>
            <a:ext cx="3624580" cy="645160"/>
          </a:xfrm>
          <a:prstGeom prst="rect">
            <a:avLst/>
          </a:prstGeom>
          <a:noFill/>
          <a:ln>
            <a:noFill/>
          </a:ln>
        </p:spPr>
        <p:txBody>
          <a:bodyPr wrap="none">
            <a:spAutoFit/>
          </a:bodyPr>
          <a:lstStyle>
            <a:lvl1pPr eaLnBrk="0" hangingPunct="0">
              <a:defRPr sz="3200" b="1" i="1">
                <a:solidFill>
                  <a:schemeClr val="tx1"/>
                </a:solidFill>
                <a:latin typeface="Baby Kruffy" pitchFamily="2" charset="0"/>
                <a:cs typeface="Arial" panose="020B0604020202020204" pitchFamily="34" charset="0"/>
              </a:defRPr>
            </a:lvl1pPr>
            <a:lvl2pPr marL="37931725" indent="-37474525" eaLnBrk="0" hangingPunct="0">
              <a:defRPr sz="3200" b="1" i="1">
                <a:solidFill>
                  <a:schemeClr val="tx1"/>
                </a:solidFill>
                <a:latin typeface="Baby Kruffy" pitchFamily="2" charset="0"/>
                <a:cs typeface="Arial" panose="020B0604020202020204" pitchFamily="34" charset="0"/>
              </a:defRPr>
            </a:lvl2pPr>
            <a:lvl3pPr eaLnBrk="0" hangingPunct="0">
              <a:defRPr sz="3200" b="1" i="1">
                <a:solidFill>
                  <a:schemeClr val="tx1"/>
                </a:solidFill>
                <a:latin typeface="Baby Kruffy" pitchFamily="2" charset="0"/>
                <a:cs typeface="Arial" panose="020B0604020202020204" pitchFamily="34" charset="0"/>
              </a:defRPr>
            </a:lvl3pPr>
            <a:lvl4pPr eaLnBrk="0" hangingPunct="0">
              <a:defRPr sz="3200" b="1" i="1">
                <a:solidFill>
                  <a:schemeClr val="tx1"/>
                </a:solidFill>
                <a:latin typeface="Baby Kruffy" pitchFamily="2" charset="0"/>
                <a:cs typeface="Arial" panose="020B0604020202020204" pitchFamily="34" charset="0"/>
              </a:defRPr>
            </a:lvl4pPr>
            <a:lvl5pPr eaLnBrk="0" hangingPunct="0">
              <a:defRPr sz="3200" b="1" i="1">
                <a:solidFill>
                  <a:schemeClr val="tx1"/>
                </a:solidFill>
                <a:latin typeface="Baby Kruffy" pitchFamily="2" charset="0"/>
                <a:cs typeface="Arial" panose="020B0604020202020204" pitchFamily="34" charset="0"/>
              </a:defRPr>
            </a:lvl5pPr>
            <a:lvl6pPr marL="4572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6pPr>
            <a:lvl7pPr marL="9144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7pPr>
            <a:lvl8pPr marL="13716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8pPr>
            <a:lvl9pPr marL="18288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3600" b="1" i="1" u="none" strike="noStrike" kern="1200" cap="none" spc="0" normalizeH="0" baseline="0" noProof="0" smtClean="0">
                <a:ln>
                  <a:noFill/>
                </a:ln>
                <a:solidFill>
                  <a:schemeClr val="hlink"/>
                </a:solidFill>
                <a:effectLst>
                  <a:outerShdw blurRad="38100" dist="38100" dir="2700000" algn="tl">
                    <a:srgbClr val="C0C0C0"/>
                  </a:outerShdw>
                </a:effectLst>
                <a:uLnTx/>
                <a:uFillTx/>
                <a:latin typeface="Times New Roman" panose="02020603050405020304" charset="0"/>
                <a:ea typeface="+mn-ea"/>
                <a:cs typeface="Arial" panose="020B0604020202020204" pitchFamily="34" charset="0"/>
              </a:rPr>
              <a:t>  Data Connection</a:t>
            </a:r>
          </a:p>
        </p:txBody>
      </p:sp>
      <p:sp>
        <p:nvSpPr>
          <p:cNvPr id="38923" name="Rectangle 10"/>
          <p:cNvSpPr/>
          <p:nvPr/>
        </p:nvSpPr>
        <p:spPr>
          <a:xfrm>
            <a:off x="381000" y="1293813"/>
            <a:ext cx="7924800" cy="5216525"/>
          </a:xfrm>
          <a:prstGeom prst="rect">
            <a:avLst/>
          </a:prstGeom>
          <a:solidFill>
            <a:schemeClr val="bg1"/>
          </a:solidFill>
          <a:ln w="9525">
            <a:noFill/>
          </a:ln>
        </p:spPr>
        <p:txBody>
          <a:bodyPr>
            <a:spAutoFit/>
          </a:bodyPr>
          <a:lstStyle/>
          <a:p>
            <a:pPr algn="just"/>
            <a:r>
              <a:rPr lang="en-US" altLang="en-US" sz="2800" dirty="0">
                <a:latin typeface="Times New Roman" panose="02020603050405020304" charset="0"/>
              </a:rPr>
              <a:t>The data connection uses the well-known port 20 at the server site. However, the creation of a data connection is different from the control connection. The following shows the steps:</a:t>
            </a:r>
          </a:p>
          <a:p>
            <a:pPr algn="just"/>
            <a:endParaRPr lang="en-US" altLang="en-US" sz="2800" dirty="0">
              <a:latin typeface="Times New Roman" panose="02020603050405020304" charset="0"/>
            </a:endParaRPr>
          </a:p>
          <a:p>
            <a:pPr algn="just">
              <a:buAutoNum type="arabicPeriod"/>
            </a:pPr>
            <a:r>
              <a:rPr lang="en-US" altLang="en-US" sz="2800" dirty="0">
                <a:latin typeface="Times New Roman" panose="02020603050405020304" charset="0"/>
              </a:rPr>
              <a:t>The client, not the server, issues a passive open using an ephemeral port. </a:t>
            </a:r>
          </a:p>
          <a:p>
            <a:pPr algn="just">
              <a:buAutoNum type="arabicPeriod"/>
            </a:pPr>
            <a:r>
              <a:rPr lang="en-US" altLang="en-US" sz="2800" dirty="0">
                <a:latin typeface="Times New Roman" panose="02020603050405020304" charset="0"/>
              </a:rPr>
              <a:t>Using the PORT command the client sends this</a:t>
            </a:r>
            <a:br>
              <a:rPr lang="en-US" altLang="en-US" sz="2800" dirty="0">
                <a:latin typeface="Times New Roman" panose="02020603050405020304" charset="0"/>
              </a:rPr>
            </a:br>
            <a:r>
              <a:rPr lang="en-US" altLang="en-US" sz="2800" dirty="0">
                <a:latin typeface="Times New Roman" panose="02020603050405020304" charset="0"/>
              </a:rPr>
              <a:t> port number to the server.</a:t>
            </a:r>
          </a:p>
          <a:p>
            <a:pPr algn="just"/>
            <a:r>
              <a:rPr lang="en-US" altLang="en-US" sz="2800" dirty="0">
                <a:latin typeface="Times New Roman" panose="02020603050405020304" charset="0"/>
              </a:rPr>
              <a:t>3.  The server receives the port number and issues</a:t>
            </a:r>
            <a:br>
              <a:rPr lang="en-US" altLang="en-US" sz="2800" dirty="0">
                <a:latin typeface="Times New Roman" panose="02020603050405020304" charset="0"/>
              </a:rPr>
            </a:br>
            <a:r>
              <a:rPr lang="en-US" altLang="en-US" sz="2800" dirty="0">
                <a:latin typeface="Times New Roman" panose="02020603050405020304" charset="0"/>
              </a:rPr>
              <a:t>      an active open using the well-known port 20 and</a:t>
            </a:r>
            <a:br>
              <a:rPr lang="en-US" altLang="en-US" sz="2800" dirty="0">
                <a:latin typeface="Times New Roman" panose="02020603050405020304" charset="0"/>
              </a:rPr>
            </a:br>
            <a:r>
              <a:rPr lang="en-US" altLang="en-US" sz="2800" dirty="0">
                <a:latin typeface="Times New Roman" panose="02020603050405020304" charset="0"/>
              </a:rPr>
              <a:t>      the received ephemeral port number.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0"/>
          <p:cNvSpPr txBox="1"/>
          <p:nvPr/>
        </p:nvSpPr>
        <p:spPr>
          <a:xfrm>
            <a:off x="76200" y="696913"/>
            <a:ext cx="8839200" cy="3935412"/>
          </a:xfrm>
          <a:prstGeom prst="rect">
            <a:avLst/>
          </a:prstGeom>
          <a:noFill/>
          <a:ln w="9525">
            <a:noFill/>
          </a:ln>
        </p:spPr>
        <p:txBody>
          <a:bodyPr>
            <a:spAutoFit/>
          </a:bodyPr>
          <a:lstStyle/>
          <a:p>
            <a:pPr algn="just" eaLnBrk="0" hangingPunct="0"/>
            <a:r>
              <a:rPr lang="en-US" altLang="en-US" sz="2800" b="0" i="0" dirty="0">
                <a:latin typeface="Times New Roman" panose="02020603050405020304" charset="0"/>
                <a:cs typeface="Times New Roman" panose="02020603050405020304" charset="0"/>
              </a:rPr>
              <a:t>Figure 26.11 shows an example of using FTP for retrieving a file. The figure shows only one file to be transferred. The control connection remains open all the time, but the data connection is opened and closed repeatedly. We assume the file is transferred in six sections. After all records have been transferred, the server control process announces that the file transfer is done. Since the client control process has no file to retrieve, it issues the QUIT command, which causes the service connection to be closed.</a:t>
            </a:r>
            <a:endParaRPr lang="en-US" altLang="en-US" sz="2800" b="0" i="0" dirty="0">
              <a:latin typeface="Times New Roman" panose="02020603050405020304" charset="0"/>
              <a:ea typeface="Times New Roman" panose="02020603050405020304" charset="0"/>
            </a:endParaRPr>
          </a:p>
        </p:txBody>
      </p:sp>
      <p:grpSp>
        <p:nvGrpSpPr>
          <p:cNvPr id="39939" name="Group 23"/>
          <p:cNvGrpSpPr/>
          <p:nvPr/>
        </p:nvGrpSpPr>
        <p:grpSpPr>
          <a:xfrm>
            <a:off x="0" y="0"/>
            <a:ext cx="9144000" cy="609600"/>
            <a:chOff x="0" y="2448"/>
            <a:chExt cx="5760" cy="384"/>
          </a:xfrm>
        </p:grpSpPr>
        <p:sp>
          <p:nvSpPr>
            <p:cNvPr id="39941"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lstStyle/>
            <a:p>
              <a:pPr eaLnBrk="0" hangingPunct="0"/>
              <a:endParaRPr lang="en-US" altLang="en-US" dirty="0">
                <a:latin typeface="Baby Kruffy" pitchFamily="2" charset="0"/>
              </a:endParaRPr>
            </a:p>
          </p:txBody>
        </p:sp>
        <p:sp>
          <p:nvSpPr>
            <p:cNvPr id="39942" name="Text Box 15"/>
            <p:cNvSpPr txBox="1"/>
            <p:nvPr/>
          </p:nvSpPr>
          <p:spPr>
            <a:xfrm>
              <a:off x="0" y="2448"/>
              <a:ext cx="2029" cy="371"/>
            </a:xfrm>
            <a:prstGeom prst="rect">
              <a:avLst/>
            </a:prstGeom>
            <a:solidFill>
              <a:srgbClr val="2CB843"/>
            </a:solidFill>
            <a:ln w="9525" cap="flat" cmpd="sng">
              <a:solidFill>
                <a:srgbClr val="00CC00"/>
              </a:solidFill>
              <a:prstDash val="solid"/>
              <a:miter/>
              <a:headEnd type="none" w="med" len="med"/>
              <a:tailEnd type="none" w="med" len="med"/>
            </a:ln>
          </p:spPr>
          <p:txBody>
            <a:bodyPr wrap="none">
              <a:spAutoFit/>
            </a:bodyPr>
            <a:lstStyle/>
            <a:p>
              <a:pPr eaLnBrk="0" hangingPunct="0"/>
              <a:r>
                <a:rPr lang="en-US" altLang="en-US" dirty="0">
                  <a:solidFill>
                    <a:schemeClr val="bg1"/>
                  </a:solidFill>
                  <a:latin typeface="Tahoma" panose="020B0604030504040204" pitchFamily="34" charset="0"/>
                </a:rPr>
                <a:t>Example 26.10</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latin typeface="Times-BoldItalic" charset="0"/>
              </a:rPr>
              <a:t>Example 26.12</a:t>
            </a:r>
            <a:endParaRPr lang="en-US" altLang="en-US" sz="2000" dirty="0">
              <a:solidFill>
                <a:schemeClr val="bg2"/>
              </a:solidFill>
              <a:latin typeface="Times-BoldItalic" charset="0"/>
            </a:endParaRPr>
          </a:p>
        </p:txBody>
      </p:sp>
      <p:grpSp>
        <p:nvGrpSpPr>
          <p:cNvPr id="2" name="Group 1"/>
          <p:cNvGrpSpPr/>
          <p:nvPr/>
        </p:nvGrpSpPr>
        <p:grpSpPr>
          <a:xfrm>
            <a:off x="1676400" y="685800"/>
            <a:ext cx="4359275" cy="5638800"/>
            <a:chOff x="1676401" y="685800"/>
            <a:chExt cx="4359859" cy="5638800"/>
          </a:xfrm>
        </p:grpSpPr>
        <p:pic>
          <p:nvPicPr>
            <p:cNvPr id="40971" name="Picture 2"/>
            <p:cNvPicPr>
              <a:picLocks noChangeAspect="1"/>
            </p:cNvPicPr>
            <p:nvPr/>
          </p:nvPicPr>
          <p:blipFill>
            <a:blip r:embed="rId3"/>
            <a:stretch>
              <a:fillRect/>
            </a:stretch>
          </p:blipFill>
          <p:spPr>
            <a:xfrm>
              <a:off x="1676401" y="685800"/>
              <a:ext cx="645127" cy="5638800"/>
            </a:xfrm>
            <a:prstGeom prst="rect">
              <a:avLst/>
            </a:prstGeom>
            <a:noFill/>
            <a:ln w="9525">
              <a:noFill/>
            </a:ln>
          </p:spPr>
        </p:pic>
        <p:pic>
          <p:nvPicPr>
            <p:cNvPr id="40972" name="Picture 3"/>
            <p:cNvPicPr>
              <a:picLocks noChangeAspect="1"/>
            </p:cNvPicPr>
            <p:nvPr/>
          </p:nvPicPr>
          <p:blipFill>
            <a:blip r:embed="rId4"/>
            <a:stretch>
              <a:fillRect/>
            </a:stretch>
          </p:blipFill>
          <p:spPr>
            <a:xfrm>
              <a:off x="5410200" y="685800"/>
              <a:ext cx="626060" cy="5638800"/>
            </a:xfrm>
            <a:prstGeom prst="rect">
              <a:avLst/>
            </a:prstGeom>
            <a:noFill/>
            <a:ln w="9525">
              <a:noFill/>
            </a:ln>
          </p:spPr>
        </p:pic>
      </p:grpSp>
      <p:pic>
        <p:nvPicPr>
          <p:cNvPr id="3076" name="Picture 4"/>
          <p:cNvPicPr>
            <a:picLocks noChangeAspect="1"/>
          </p:cNvPicPr>
          <p:nvPr/>
        </p:nvPicPr>
        <p:blipFill>
          <a:blip r:embed="rId5"/>
          <a:stretch>
            <a:fillRect/>
          </a:stretch>
        </p:blipFill>
        <p:spPr>
          <a:xfrm>
            <a:off x="1681163" y="4283075"/>
            <a:ext cx="568325" cy="908050"/>
          </a:xfrm>
          <a:prstGeom prst="rect">
            <a:avLst/>
          </a:prstGeom>
          <a:noFill/>
          <a:ln w="9525">
            <a:noFill/>
          </a:ln>
        </p:spPr>
      </p:pic>
      <p:pic>
        <p:nvPicPr>
          <p:cNvPr id="3077" name="Picture 5"/>
          <p:cNvPicPr>
            <a:picLocks noChangeAspect="1"/>
          </p:cNvPicPr>
          <p:nvPr/>
        </p:nvPicPr>
        <p:blipFill>
          <a:blip r:embed="rId6"/>
          <a:stretch>
            <a:fillRect/>
          </a:stretch>
        </p:blipFill>
        <p:spPr>
          <a:xfrm>
            <a:off x="2314575" y="1295400"/>
            <a:ext cx="3101975" cy="2801938"/>
          </a:xfrm>
          <a:prstGeom prst="rect">
            <a:avLst/>
          </a:prstGeom>
          <a:noFill/>
          <a:ln w="9525">
            <a:noFill/>
          </a:ln>
        </p:spPr>
      </p:pic>
      <p:pic>
        <p:nvPicPr>
          <p:cNvPr id="3078" name="Picture 6"/>
          <p:cNvPicPr>
            <a:picLocks noChangeAspect="1"/>
          </p:cNvPicPr>
          <p:nvPr/>
        </p:nvPicPr>
        <p:blipFill>
          <a:blip r:embed="rId7"/>
          <a:stretch>
            <a:fillRect/>
          </a:stretch>
        </p:blipFill>
        <p:spPr>
          <a:xfrm>
            <a:off x="2498725" y="4343400"/>
            <a:ext cx="2835275" cy="733425"/>
          </a:xfrm>
          <a:prstGeom prst="rect">
            <a:avLst/>
          </a:prstGeom>
          <a:noFill/>
          <a:ln w="9525">
            <a:noFill/>
          </a:ln>
        </p:spPr>
      </p:pic>
      <p:pic>
        <p:nvPicPr>
          <p:cNvPr id="3079" name="Picture 7"/>
          <p:cNvPicPr>
            <a:picLocks noChangeAspect="1"/>
          </p:cNvPicPr>
          <p:nvPr/>
        </p:nvPicPr>
        <p:blipFill>
          <a:blip r:embed="rId8"/>
          <a:stretch>
            <a:fillRect/>
          </a:stretch>
        </p:blipFill>
        <p:spPr>
          <a:xfrm>
            <a:off x="2311400" y="5486400"/>
            <a:ext cx="3105150" cy="625475"/>
          </a:xfrm>
          <a:prstGeom prst="rect">
            <a:avLst/>
          </a:prstGeom>
          <a:noFill/>
          <a:ln w="9525">
            <a:noFill/>
          </a:ln>
        </p:spPr>
      </p:pic>
      <p:pic>
        <p:nvPicPr>
          <p:cNvPr id="11" name="Picture 4"/>
          <p:cNvPicPr>
            <a:picLocks noChangeAspect="1"/>
          </p:cNvPicPr>
          <p:nvPr/>
        </p:nvPicPr>
        <p:blipFill>
          <a:blip r:embed="rId5"/>
          <a:stretch>
            <a:fillRect/>
          </a:stretch>
        </p:blipFill>
        <p:spPr>
          <a:xfrm>
            <a:off x="5467350" y="4283075"/>
            <a:ext cx="568325" cy="908050"/>
          </a:xfrm>
          <a:prstGeom prst="rect">
            <a:avLst/>
          </a:prstGeom>
          <a:noFill/>
          <a:ln w="9525">
            <a:noFill/>
          </a:ln>
        </p:spPr>
      </p:pic>
      <p:pic>
        <p:nvPicPr>
          <p:cNvPr id="3080" name="Picture 8"/>
          <p:cNvPicPr>
            <a:picLocks noChangeAspect="1"/>
          </p:cNvPicPr>
          <p:nvPr/>
        </p:nvPicPr>
        <p:blipFill>
          <a:blip r:embed="rId9"/>
          <a:stretch>
            <a:fillRect/>
          </a:stretch>
        </p:blipFill>
        <p:spPr>
          <a:xfrm>
            <a:off x="6781800" y="1531938"/>
            <a:ext cx="1858963" cy="197961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3077"/>
                                        </p:tgtEl>
                                        <p:attrNameLst>
                                          <p:attrName>style.visibility</p:attrName>
                                        </p:attrNameLst>
                                      </p:cBhvr>
                                      <p:to>
                                        <p:strVal val="visible"/>
                                      </p:to>
                                    </p:set>
                                    <p:animEffect transition="in" filter="wipe(up)">
                                      <p:cBhvr>
                                        <p:cTn id="11" dur="500"/>
                                        <p:tgtEl>
                                          <p:spTgt spid="307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07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078"/>
                                        </p:tgtEl>
                                        <p:attrNameLst>
                                          <p:attrName>style.visibility</p:attrName>
                                        </p:attrNameLst>
                                      </p:cBhvr>
                                      <p:to>
                                        <p:strVal val="visible"/>
                                      </p:to>
                                    </p:set>
                                    <p:animEffect transition="in" filter="wipe(up)">
                                      <p:cBhvr>
                                        <p:cTn id="22" dur="500"/>
                                        <p:tgtEl>
                                          <p:spTgt spid="307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079"/>
                                        </p:tgtEl>
                                        <p:attrNameLst>
                                          <p:attrName>style.visibility</p:attrName>
                                        </p:attrNameLst>
                                      </p:cBhvr>
                                      <p:to>
                                        <p:strVal val="visible"/>
                                      </p:to>
                                    </p:set>
                                    <p:animEffect transition="in" filter="wipe(up)">
                                      <p:cBhvr>
                                        <p:cTn id="27" dur="500"/>
                                        <p:tgtEl>
                                          <p:spTgt spid="3079"/>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3080"/>
                                        </p:tgtEl>
                                        <p:attrNameLst>
                                          <p:attrName>style.visibility</p:attrName>
                                        </p:attrNameLst>
                                      </p:cBhvr>
                                      <p:to>
                                        <p:strVal val="visible"/>
                                      </p:to>
                                    </p:set>
                                    <p:animEffect transition="in" filter="wipe(down)">
                                      <p:cBhvr>
                                        <p:cTn id="32" dur="580">
                                          <p:stCondLst>
                                            <p:cond delay="0"/>
                                          </p:stCondLst>
                                        </p:cTn>
                                        <p:tgtEl>
                                          <p:spTgt spid="3080"/>
                                        </p:tgtEl>
                                      </p:cBhvr>
                                    </p:animEffect>
                                    <p:anim calcmode="lin" valueType="num">
                                      <p:cBhvr>
                                        <p:cTn id="33" dur="1822" tmFilter="0,0; 0.14,0.36; 0.43,0.73; 0.71,0.91; 1.0,1.0">
                                          <p:stCondLst>
                                            <p:cond delay="0"/>
                                          </p:stCondLst>
                                        </p:cTn>
                                        <p:tgtEl>
                                          <p:spTgt spid="3080"/>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3080"/>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3080"/>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3080"/>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3080"/>
                                        </p:tgtEl>
                                        <p:attrNameLst>
                                          <p:attrName>ppt_y</p:attrName>
                                        </p:attrNameLst>
                                      </p:cBhvr>
                                      <p:tavLst>
                                        <p:tav tm="0" fmla="#ppt_y-sin(pi*$)/81">
                                          <p:val>
                                            <p:fltVal val="0"/>
                                          </p:val>
                                        </p:tav>
                                        <p:tav tm="100000">
                                          <p:val>
                                            <p:fltVal val="1"/>
                                          </p:val>
                                        </p:tav>
                                      </p:tavLst>
                                    </p:anim>
                                    <p:animScale>
                                      <p:cBhvr>
                                        <p:cTn id="38" dur="26">
                                          <p:stCondLst>
                                            <p:cond delay="650"/>
                                          </p:stCondLst>
                                        </p:cTn>
                                        <p:tgtEl>
                                          <p:spTgt spid="3080"/>
                                        </p:tgtEl>
                                      </p:cBhvr>
                                      <p:to x="100000" y="60000"/>
                                    </p:animScale>
                                    <p:animScale>
                                      <p:cBhvr>
                                        <p:cTn id="39" dur="166" decel="50000">
                                          <p:stCondLst>
                                            <p:cond delay="676"/>
                                          </p:stCondLst>
                                        </p:cTn>
                                        <p:tgtEl>
                                          <p:spTgt spid="3080"/>
                                        </p:tgtEl>
                                      </p:cBhvr>
                                      <p:to x="100000" y="100000"/>
                                    </p:animScale>
                                    <p:animScale>
                                      <p:cBhvr>
                                        <p:cTn id="40" dur="26">
                                          <p:stCondLst>
                                            <p:cond delay="1312"/>
                                          </p:stCondLst>
                                        </p:cTn>
                                        <p:tgtEl>
                                          <p:spTgt spid="3080"/>
                                        </p:tgtEl>
                                      </p:cBhvr>
                                      <p:to x="100000" y="80000"/>
                                    </p:animScale>
                                    <p:animScale>
                                      <p:cBhvr>
                                        <p:cTn id="41" dur="166" decel="50000">
                                          <p:stCondLst>
                                            <p:cond delay="1338"/>
                                          </p:stCondLst>
                                        </p:cTn>
                                        <p:tgtEl>
                                          <p:spTgt spid="3080"/>
                                        </p:tgtEl>
                                      </p:cBhvr>
                                      <p:to x="100000" y="100000"/>
                                    </p:animScale>
                                    <p:animScale>
                                      <p:cBhvr>
                                        <p:cTn id="42" dur="26">
                                          <p:stCondLst>
                                            <p:cond delay="1642"/>
                                          </p:stCondLst>
                                        </p:cTn>
                                        <p:tgtEl>
                                          <p:spTgt spid="3080"/>
                                        </p:tgtEl>
                                      </p:cBhvr>
                                      <p:to x="100000" y="90000"/>
                                    </p:animScale>
                                    <p:animScale>
                                      <p:cBhvr>
                                        <p:cTn id="43" dur="166" decel="50000">
                                          <p:stCondLst>
                                            <p:cond delay="1668"/>
                                          </p:stCondLst>
                                        </p:cTn>
                                        <p:tgtEl>
                                          <p:spTgt spid="3080"/>
                                        </p:tgtEl>
                                      </p:cBhvr>
                                      <p:to x="100000" y="100000"/>
                                    </p:animScale>
                                    <p:animScale>
                                      <p:cBhvr>
                                        <p:cTn id="44" dur="26">
                                          <p:stCondLst>
                                            <p:cond delay="1808"/>
                                          </p:stCondLst>
                                        </p:cTn>
                                        <p:tgtEl>
                                          <p:spTgt spid="3080"/>
                                        </p:tgtEl>
                                      </p:cBhvr>
                                      <p:to x="100000" y="95000"/>
                                    </p:animScale>
                                    <p:animScale>
                                      <p:cBhvr>
                                        <p:cTn id="45" dur="166" decel="50000">
                                          <p:stCondLst>
                                            <p:cond delay="1834"/>
                                          </p:stCondLst>
                                        </p:cTn>
                                        <p:tgtEl>
                                          <p:spTgt spid="308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ext Box 20"/>
          <p:cNvSpPr txBox="1"/>
          <p:nvPr/>
        </p:nvSpPr>
        <p:spPr>
          <a:xfrm>
            <a:off x="152400" y="722313"/>
            <a:ext cx="8839200" cy="946150"/>
          </a:xfrm>
          <a:prstGeom prst="rect">
            <a:avLst/>
          </a:prstGeom>
          <a:noFill/>
          <a:ln w="9525">
            <a:noFill/>
          </a:ln>
        </p:spPr>
        <p:txBody>
          <a:bodyPr>
            <a:spAutoFit/>
          </a:bodyPr>
          <a:lstStyle/>
          <a:p>
            <a:pPr algn="just" eaLnBrk="0" hangingPunct="0"/>
            <a:r>
              <a:rPr lang="en-US" altLang="en-US" sz="2800" b="0" i="0" dirty="0">
                <a:latin typeface="Times New Roman" panose="02020603050405020304" charset="0"/>
                <a:cs typeface="Times New Roman" panose="02020603050405020304" charset="0"/>
              </a:rPr>
              <a:t>The following shows an actual FTP session that lists </a:t>
            </a:r>
            <a:br>
              <a:rPr lang="en-US" altLang="en-US" sz="2800" b="0" i="0" dirty="0">
                <a:latin typeface="Times New Roman" panose="02020603050405020304" charset="0"/>
                <a:cs typeface="Times New Roman" panose="02020603050405020304" charset="0"/>
              </a:rPr>
            </a:br>
            <a:r>
              <a:rPr lang="en-US" altLang="en-US" sz="2800" b="0" i="0" dirty="0">
                <a:latin typeface="Times New Roman" panose="02020603050405020304" charset="0"/>
                <a:cs typeface="Times New Roman" panose="02020603050405020304" charset="0"/>
              </a:rPr>
              <a:t>the directories. </a:t>
            </a:r>
            <a:endParaRPr lang="en-US" altLang="en-US" sz="2800" b="0" i="0" dirty="0">
              <a:latin typeface="Times New Roman" panose="02020603050405020304" charset="0"/>
              <a:ea typeface="Times New Roman" panose="02020603050405020304" charset="0"/>
            </a:endParaRPr>
          </a:p>
        </p:txBody>
      </p:sp>
      <p:grpSp>
        <p:nvGrpSpPr>
          <p:cNvPr id="41987" name="Group 23"/>
          <p:cNvGrpSpPr/>
          <p:nvPr/>
        </p:nvGrpSpPr>
        <p:grpSpPr>
          <a:xfrm>
            <a:off x="0" y="0"/>
            <a:ext cx="9144000" cy="609600"/>
            <a:chOff x="0" y="2448"/>
            <a:chExt cx="5760" cy="384"/>
          </a:xfrm>
        </p:grpSpPr>
        <p:sp>
          <p:nvSpPr>
            <p:cNvPr id="41992"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lstStyle/>
            <a:p>
              <a:pPr eaLnBrk="0" hangingPunct="0"/>
              <a:endParaRPr lang="en-US" altLang="en-US" dirty="0">
                <a:latin typeface="Baby Kruffy" pitchFamily="2" charset="0"/>
              </a:endParaRPr>
            </a:p>
          </p:txBody>
        </p:sp>
        <p:sp>
          <p:nvSpPr>
            <p:cNvPr id="41993" name="Text Box 15"/>
            <p:cNvSpPr txBox="1"/>
            <p:nvPr/>
          </p:nvSpPr>
          <p:spPr>
            <a:xfrm>
              <a:off x="0" y="2448"/>
              <a:ext cx="2029" cy="371"/>
            </a:xfrm>
            <a:prstGeom prst="rect">
              <a:avLst/>
            </a:prstGeom>
            <a:solidFill>
              <a:srgbClr val="2CB843"/>
            </a:solidFill>
            <a:ln w="9525" cap="flat" cmpd="sng">
              <a:solidFill>
                <a:srgbClr val="00CC00"/>
              </a:solidFill>
              <a:prstDash val="solid"/>
              <a:miter/>
              <a:headEnd type="none" w="med" len="med"/>
              <a:tailEnd type="none" w="med" len="med"/>
            </a:ln>
          </p:spPr>
          <p:txBody>
            <a:bodyPr wrap="none">
              <a:spAutoFit/>
            </a:bodyPr>
            <a:lstStyle/>
            <a:p>
              <a:pPr eaLnBrk="0" hangingPunct="0"/>
              <a:r>
                <a:rPr lang="en-US" altLang="en-US" dirty="0">
                  <a:solidFill>
                    <a:schemeClr val="bg1"/>
                  </a:solidFill>
                  <a:latin typeface="Tahoma" panose="020B0604030504040204" pitchFamily="34" charset="0"/>
                </a:rPr>
                <a:t>Example 26.11</a:t>
              </a:r>
            </a:p>
          </p:txBody>
        </p:sp>
      </p:grpSp>
      <p:grpSp>
        <p:nvGrpSpPr>
          <p:cNvPr id="3" name="Group 1"/>
          <p:cNvGrpSpPr/>
          <p:nvPr/>
        </p:nvGrpSpPr>
        <p:grpSpPr>
          <a:xfrm>
            <a:off x="381000" y="1676400"/>
            <a:ext cx="8153400" cy="4572000"/>
            <a:chOff x="381000" y="1676400"/>
            <a:chExt cx="8153400" cy="4572000"/>
          </a:xfrm>
        </p:grpSpPr>
        <p:pic>
          <p:nvPicPr>
            <p:cNvPr id="41990" name="Picture 2"/>
            <p:cNvPicPr>
              <a:picLocks noChangeAspect="1"/>
            </p:cNvPicPr>
            <p:nvPr/>
          </p:nvPicPr>
          <p:blipFill>
            <a:blip r:embed="rId3"/>
            <a:stretch>
              <a:fillRect/>
            </a:stretch>
          </p:blipFill>
          <p:spPr>
            <a:xfrm>
              <a:off x="406761" y="1676400"/>
              <a:ext cx="8127639" cy="4495800"/>
            </a:xfrm>
            <a:prstGeom prst="rect">
              <a:avLst/>
            </a:prstGeom>
            <a:noFill/>
            <a:ln w="9525">
              <a:noFill/>
            </a:ln>
          </p:spPr>
        </p:pic>
        <p:sp>
          <p:nvSpPr>
            <p:cNvPr id="41991" name="Rectangle 8"/>
            <p:cNvSpPr/>
            <p:nvPr/>
          </p:nvSpPr>
          <p:spPr>
            <a:xfrm>
              <a:off x="381000" y="1676400"/>
              <a:ext cx="8138160" cy="4572000"/>
            </a:xfrm>
            <a:prstGeom prst="rect">
              <a:avLst/>
            </a:prstGeom>
            <a:noFill/>
            <a:ln w="38100" cap="flat" cmpd="sng">
              <a:solidFill>
                <a:schemeClr val="tx1"/>
              </a:solidFill>
              <a:prstDash val="solid"/>
              <a:round/>
              <a:headEnd type="none" w="med" len="med"/>
              <a:tailEnd type="none" w="med" len="med"/>
            </a:ln>
          </p:spPr>
          <p:txBody>
            <a:bodyPr/>
            <a:lstStyle/>
            <a:p>
              <a:pPr eaLnBrk="0" hangingPunct="0"/>
              <a:endParaRPr lang="en-US" altLang="en-US" dirty="0">
                <a:latin typeface="Baby Kruffy" pitchFamily="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3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p:nvPr/>
        </p:nvSpPr>
        <p:spPr>
          <a:xfrm>
            <a:off x="366713" y="107950"/>
            <a:ext cx="438150" cy="474663"/>
          </a:xfrm>
          <a:prstGeom prst="rect">
            <a:avLst/>
          </a:prstGeom>
          <a:solidFill>
            <a:schemeClr val="accent2"/>
          </a:solidFill>
          <a:ln w="9525">
            <a:noFill/>
          </a:ln>
        </p:spPr>
        <p:txBody>
          <a:bodyPr wrap="none" anchor="ctr"/>
          <a:lstStyle/>
          <a:p>
            <a:pPr algn="ctr"/>
            <a:endParaRPr lang="en-US" altLang="en-US" sz="2400" b="0" i="0" dirty="0">
              <a:latin typeface="Tahoma" panose="020B0604030504040204" pitchFamily="34" charset="0"/>
            </a:endParaRPr>
          </a:p>
        </p:txBody>
      </p:sp>
      <p:sp>
        <p:nvSpPr>
          <p:cNvPr id="43012"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43013" name="Rectangle 4"/>
          <p:cNvSpPr/>
          <p:nvPr/>
        </p:nvSpPr>
        <p:spPr>
          <a:xfrm>
            <a:off x="490538" y="530225"/>
            <a:ext cx="422275" cy="474663"/>
          </a:xfrm>
          <a:prstGeom prst="rect">
            <a:avLst/>
          </a:prstGeom>
          <a:solidFill>
            <a:schemeClr val="folHlink"/>
          </a:solidFill>
          <a:ln w="9525">
            <a:noFill/>
          </a:ln>
        </p:spPr>
        <p:txBody>
          <a:bodyPr wrap="none" anchor="ctr"/>
          <a:lstStyle/>
          <a:p>
            <a:pPr algn="ctr"/>
            <a:endParaRPr lang="en-US" altLang="en-US" sz="2400" b="0" i="0" dirty="0">
              <a:latin typeface="Tahoma" panose="020B0604030504040204" pitchFamily="34" charset="0"/>
            </a:endParaRPr>
          </a:p>
        </p:txBody>
      </p:sp>
      <p:sp>
        <p:nvSpPr>
          <p:cNvPr id="43014"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43015"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43016" name="Rectangle 7"/>
          <p:cNvSpPr/>
          <p:nvPr/>
        </p:nvSpPr>
        <p:spPr>
          <a:xfrm>
            <a:off x="711200" y="0"/>
            <a:ext cx="31750" cy="1052513"/>
          </a:xfrm>
          <a:prstGeom prst="rect">
            <a:avLst/>
          </a:prstGeom>
          <a:solidFill>
            <a:schemeClr val="bg2"/>
          </a:solidFill>
          <a:ln w="9525">
            <a:noFill/>
          </a:ln>
        </p:spPr>
        <p:txBody>
          <a:bodyPr wrap="none" anchor="ctr"/>
          <a:lstStyle/>
          <a:p>
            <a:pPr algn="ctr"/>
            <a:endParaRPr lang="en-US" altLang="en-US" sz="2400" b="0" i="0" dirty="0">
              <a:latin typeface="Tahoma" panose="020B0604030504040204" pitchFamily="34" charset="0"/>
            </a:endParaRPr>
          </a:p>
        </p:txBody>
      </p:sp>
      <p:sp>
        <p:nvSpPr>
          <p:cNvPr id="43017"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8202" name="Text Box 9"/>
          <p:cNvSpPr txBox="1">
            <a:spLocks noChangeArrowheads="1"/>
          </p:cNvSpPr>
          <p:nvPr/>
        </p:nvSpPr>
        <p:spPr bwMode="auto">
          <a:xfrm>
            <a:off x="1228408" y="0"/>
            <a:ext cx="3497580" cy="645160"/>
          </a:xfrm>
          <a:prstGeom prst="rect">
            <a:avLst/>
          </a:prstGeom>
          <a:noFill/>
          <a:ln>
            <a:noFill/>
          </a:ln>
        </p:spPr>
        <p:txBody>
          <a:bodyPr wrap="none">
            <a:spAutoFit/>
          </a:bodyPr>
          <a:lstStyle>
            <a:lvl1pPr eaLnBrk="0" hangingPunct="0">
              <a:defRPr sz="3200" b="1" i="1">
                <a:solidFill>
                  <a:schemeClr val="tx1"/>
                </a:solidFill>
                <a:latin typeface="Baby Kruffy" pitchFamily="2" charset="0"/>
                <a:cs typeface="Arial" panose="020B0604020202020204" pitchFamily="34" charset="0"/>
              </a:defRPr>
            </a:lvl1pPr>
            <a:lvl2pPr marL="37931725" indent="-37474525" eaLnBrk="0" hangingPunct="0">
              <a:defRPr sz="3200" b="1" i="1">
                <a:solidFill>
                  <a:schemeClr val="tx1"/>
                </a:solidFill>
                <a:latin typeface="Baby Kruffy" pitchFamily="2" charset="0"/>
                <a:cs typeface="Arial" panose="020B0604020202020204" pitchFamily="34" charset="0"/>
              </a:defRPr>
            </a:lvl2pPr>
            <a:lvl3pPr eaLnBrk="0" hangingPunct="0">
              <a:defRPr sz="3200" b="1" i="1">
                <a:solidFill>
                  <a:schemeClr val="tx1"/>
                </a:solidFill>
                <a:latin typeface="Baby Kruffy" pitchFamily="2" charset="0"/>
                <a:cs typeface="Arial" panose="020B0604020202020204" pitchFamily="34" charset="0"/>
              </a:defRPr>
            </a:lvl3pPr>
            <a:lvl4pPr eaLnBrk="0" hangingPunct="0">
              <a:defRPr sz="3200" b="1" i="1">
                <a:solidFill>
                  <a:schemeClr val="tx1"/>
                </a:solidFill>
                <a:latin typeface="Baby Kruffy" pitchFamily="2" charset="0"/>
                <a:cs typeface="Arial" panose="020B0604020202020204" pitchFamily="34" charset="0"/>
              </a:defRPr>
            </a:lvl4pPr>
            <a:lvl5pPr eaLnBrk="0" hangingPunct="0">
              <a:defRPr sz="3200" b="1" i="1">
                <a:solidFill>
                  <a:schemeClr val="tx1"/>
                </a:solidFill>
                <a:latin typeface="Baby Kruffy" pitchFamily="2" charset="0"/>
                <a:cs typeface="Arial" panose="020B0604020202020204" pitchFamily="34" charset="0"/>
              </a:defRPr>
            </a:lvl5pPr>
            <a:lvl6pPr marL="4572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6pPr>
            <a:lvl7pPr marL="9144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7pPr>
            <a:lvl8pPr marL="13716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8pPr>
            <a:lvl9pPr marL="18288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3600" b="1" i="1" u="none" strike="noStrike" kern="1200" cap="none" spc="0" normalizeH="0" baseline="0" noProof="0" smtClean="0">
                <a:ln>
                  <a:noFill/>
                </a:ln>
                <a:solidFill>
                  <a:schemeClr val="hlink"/>
                </a:solidFill>
                <a:effectLst>
                  <a:outerShdw blurRad="38100" dist="38100" dir="2700000" algn="tl">
                    <a:srgbClr val="C0C0C0"/>
                  </a:outerShdw>
                </a:effectLst>
                <a:uLnTx/>
                <a:uFillTx/>
                <a:latin typeface="Times New Roman" panose="02020603050405020304" charset="0"/>
                <a:ea typeface="+mn-ea"/>
                <a:cs typeface="Arial" panose="020B0604020202020204" pitchFamily="34" charset="0"/>
              </a:rPr>
              <a:t> Security for FTP</a:t>
            </a:r>
          </a:p>
        </p:txBody>
      </p:sp>
      <p:sp>
        <p:nvSpPr>
          <p:cNvPr id="43019" name="Rectangle 10"/>
          <p:cNvSpPr/>
          <p:nvPr/>
        </p:nvSpPr>
        <p:spPr>
          <a:xfrm>
            <a:off x="381000" y="1293813"/>
            <a:ext cx="7924800" cy="2245360"/>
          </a:xfrm>
          <a:prstGeom prst="rect">
            <a:avLst/>
          </a:prstGeom>
          <a:solidFill>
            <a:schemeClr val="bg1"/>
          </a:solidFill>
          <a:ln w="9525">
            <a:noFill/>
          </a:ln>
        </p:spPr>
        <p:txBody>
          <a:bodyPr>
            <a:spAutoFit/>
          </a:bodyPr>
          <a:lstStyle/>
          <a:p>
            <a:pPr algn="just"/>
            <a:r>
              <a:rPr lang="en-US" altLang="en-US" sz="2800" dirty="0">
                <a:latin typeface="Times New Roman" panose="02020603050405020304" charset="0"/>
              </a:rPr>
              <a:t> The data transfer connection also transfers data in plaintext, which is insecure.</a:t>
            </a:r>
          </a:p>
          <a:p>
            <a:pPr algn="just"/>
            <a:r>
              <a:rPr lang="en-US" altLang="en-US" sz="2800" dirty="0">
                <a:latin typeface="Times New Roman" panose="02020603050405020304" charset="0"/>
              </a:rPr>
              <a:t> To be secure, one can add a Secure Socket Layer between the FTP application layer and the TCP layer. In this case FTP is called SSL-FTP.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eaLnBrk="0" hangingPunct="0"/>
            <a:endParaRPr lang="en-US" altLang="en-US" i="0" dirty="0">
              <a:effectLst>
                <a:outerShdw blurRad="38100" dist="38100" dir="2700000">
                  <a:srgbClr val="C0C0C0"/>
                </a:outerShdw>
              </a:effectLst>
              <a:latin typeface="Times New Roman" panose="02020603050405020304" charset="0"/>
            </a:endParaRPr>
          </a:p>
        </p:txBody>
      </p:sp>
      <p:sp>
        <p:nvSpPr>
          <p:cNvPr id="911363" name="Text Box 3"/>
          <p:cNvSpPr txBox="1">
            <a:spLocks noChangeArrowheads="1"/>
          </p:cNvSpPr>
          <p:nvPr/>
        </p:nvSpPr>
        <p:spPr bwMode="auto">
          <a:xfrm>
            <a:off x="228600" y="406400"/>
            <a:ext cx="4427855" cy="583565"/>
          </a:xfrm>
          <a:prstGeom prst="rect">
            <a:avLst/>
          </a:prstGeom>
          <a:noFill/>
          <a:ln w="9525">
            <a:noFill/>
            <a:miter lim="800000"/>
          </a:ln>
          <a:effectLst/>
        </p:spPr>
        <p:txBody>
          <a:bodyPr wrap="none">
            <a:spAutoFit/>
          </a:bodyPr>
          <a:lstStyle>
            <a:lvl1pPr marL="24161750" indent="-24161750" eaLnBrk="0" hangingPunct="0">
              <a:defRPr sz="3200" b="1" i="1">
                <a:solidFill>
                  <a:schemeClr val="tx1"/>
                </a:solidFill>
                <a:latin typeface="Baby Kruffy" pitchFamily="2" charset="0"/>
                <a:cs typeface="Arial" panose="020B0604020202020204" pitchFamily="34" charset="0"/>
              </a:defRPr>
            </a:lvl1pPr>
            <a:lvl2pPr marL="37931725" indent="-37474525" eaLnBrk="0" hangingPunct="0">
              <a:defRPr sz="3200" b="1" i="1">
                <a:solidFill>
                  <a:schemeClr val="tx1"/>
                </a:solidFill>
                <a:latin typeface="Baby Kruffy" pitchFamily="2" charset="0"/>
                <a:cs typeface="Arial" panose="020B0604020202020204" pitchFamily="34" charset="0"/>
              </a:defRPr>
            </a:lvl2pPr>
            <a:lvl3pPr eaLnBrk="0" hangingPunct="0">
              <a:defRPr sz="3200" b="1" i="1">
                <a:solidFill>
                  <a:schemeClr val="tx1"/>
                </a:solidFill>
                <a:latin typeface="Baby Kruffy" pitchFamily="2" charset="0"/>
                <a:cs typeface="Arial" panose="020B0604020202020204" pitchFamily="34" charset="0"/>
              </a:defRPr>
            </a:lvl3pPr>
            <a:lvl4pPr eaLnBrk="0" hangingPunct="0">
              <a:defRPr sz="3200" b="1" i="1">
                <a:solidFill>
                  <a:schemeClr val="tx1"/>
                </a:solidFill>
                <a:latin typeface="Baby Kruffy" pitchFamily="2" charset="0"/>
                <a:cs typeface="Arial" panose="020B0604020202020204" pitchFamily="34" charset="0"/>
              </a:defRPr>
            </a:lvl4pPr>
            <a:lvl5pPr eaLnBrk="0" hangingPunct="0">
              <a:defRPr sz="3200" b="1" i="1">
                <a:solidFill>
                  <a:schemeClr val="tx1"/>
                </a:solidFill>
                <a:latin typeface="Baby Kruffy" pitchFamily="2" charset="0"/>
                <a:cs typeface="Arial" panose="020B0604020202020204" pitchFamily="34" charset="0"/>
              </a:defRPr>
            </a:lvl5pPr>
            <a:lvl6pPr marL="4572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6pPr>
            <a:lvl7pPr marL="9144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7pPr>
            <a:lvl8pPr marL="13716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8pPr>
            <a:lvl9pPr marL="18288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9p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altLang="en-US" sz="32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Times" pitchFamily="18" charset="0"/>
                <a:ea typeface="+mn-ea"/>
                <a:cs typeface="Arial" panose="020B0604020202020204" pitchFamily="34" charset="0"/>
              </a:rPr>
              <a:t>   ELECTRONIC MAIL</a:t>
            </a:r>
          </a:p>
        </p:txBody>
      </p:sp>
      <p:sp>
        <p:nvSpPr>
          <p:cNvPr id="44036" name="Text Box 4"/>
          <p:cNvSpPr txBox="1"/>
          <p:nvPr/>
        </p:nvSpPr>
        <p:spPr>
          <a:xfrm>
            <a:off x="8229600" y="6400800"/>
            <a:ext cx="184150" cy="366713"/>
          </a:xfrm>
          <a:prstGeom prst="rect">
            <a:avLst/>
          </a:prstGeom>
          <a:noFill/>
          <a:ln w="9525">
            <a:noFill/>
          </a:ln>
        </p:spPr>
        <p:txBody>
          <a:bodyPr wrap="none">
            <a:spAutoFit/>
          </a:bodyPr>
          <a:lstStyle/>
          <a:p>
            <a:pPr eaLnBrk="0" hangingPunct="0"/>
            <a:endParaRPr lang="en-US" altLang="en-US" sz="1800" i="0" dirty="0">
              <a:latin typeface="Times New Roman" panose="02020603050405020304" charset="0"/>
            </a:endParaRPr>
          </a:p>
        </p:txBody>
      </p:sp>
      <p:sp>
        <p:nvSpPr>
          <p:cNvPr id="44037" name="Rectangle 8"/>
          <p:cNvSpPr/>
          <p:nvPr/>
        </p:nvSpPr>
        <p:spPr>
          <a:xfrm>
            <a:off x="381000" y="1658938"/>
            <a:ext cx="8077200" cy="3990975"/>
          </a:xfrm>
          <a:prstGeom prst="rect">
            <a:avLst/>
          </a:prstGeom>
          <a:noFill/>
          <a:ln w="9525">
            <a:noFill/>
          </a:ln>
        </p:spPr>
        <p:txBody>
          <a:bodyPr>
            <a:spAutoFit/>
          </a:bodyPr>
          <a:lstStyle/>
          <a:p>
            <a:pPr algn="just" eaLnBrk="0" hangingPunct="0"/>
            <a:r>
              <a:rPr lang="en-US" altLang="en-US" dirty="0">
                <a:latin typeface="Times-Roman" charset="0"/>
              </a:rPr>
              <a:t>Electronic mail (or e-mail) allows users to exchange messages. The nature of this application is different from other applications discussed so far. This means that the idea of client/server programming should be implemented in another way: using some intermediate computers (servers).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solidFill>
                  <a:srgbClr val="FF0000"/>
                </a:solidFill>
                <a:latin typeface="Times-BoldItalic" charset="0"/>
              </a:rPr>
              <a:t>  </a:t>
            </a:r>
            <a:r>
              <a:rPr lang="en-US" altLang="en-US" sz="2000" dirty="0">
                <a:latin typeface="Times-BoldItalic" charset="0"/>
              </a:rPr>
              <a:t>Common scenario</a:t>
            </a:r>
            <a:endParaRPr lang="en-US" altLang="en-US" sz="2000" dirty="0">
              <a:solidFill>
                <a:schemeClr val="bg2"/>
              </a:solidFill>
              <a:latin typeface="Times-BoldItalic" charset="0"/>
            </a:endParaRPr>
          </a:p>
        </p:txBody>
      </p:sp>
      <p:pic>
        <p:nvPicPr>
          <p:cNvPr id="35846" name="Picture 6"/>
          <p:cNvPicPr>
            <a:picLocks noChangeAspect="1"/>
          </p:cNvPicPr>
          <p:nvPr/>
        </p:nvPicPr>
        <p:blipFill>
          <a:blip r:embed="rId3"/>
          <a:stretch>
            <a:fillRect/>
          </a:stretch>
        </p:blipFill>
        <p:spPr>
          <a:xfrm>
            <a:off x="152400" y="1812925"/>
            <a:ext cx="8726488" cy="4611688"/>
          </a:xfrm>
          <a:prstGeom prst="rect">
            <a:avLst/>
          </a:prstGeom>
          <a:noFill/>
          <a:ln w="9525">
            <a:noFill/>
          </a:ln>
        </p:spPr>
      </p:pic>
      <p:pic>
        <p:nvPicPr>
          <p:cNvPr id="35847" name="Picture 7"/>
          <p:cNvPicPr>
            <a:picLocks noChangeAspect="1"/>
          </p:cNvPicPr>
          <p:nvPr/>
        </p:nvPicPr>
        <p:blipFill>
          <a:blip r:embed="rId4"/>
          <a:stretch>
            <a:fillRect/>
          </a:stretch>
        </p:blipFill>
        <p:spPr>
          <a:xfrm>
            <a:off x="3429000" y="976313"/>
            <a:ext cx="2557463" cy="808037"/>
          </a:xfrm>
          <a:prstGeom prst="rect">
            <a:avLst/>
          </a:prstGeom>
          <a:noFill/>
          <a:ln w="9525">
            <a:noFill/>
          </a:ln>
        </p:spPr>
      </p:pic>
      <p:pic>
        <p:nvPicPr>
          <p:cNvPr id="35848" name="Picture 8"/>
          <p:cNvPicPr>
            <a:picLocks noChangeAspect="1"/>
          </p:cNvPicPr>
          <p:nvPr/>
        </p:nvPicPr>
        <p:blipFill>
          <a:blip r:embed="rId5"/>
          <a:stretch>
            <a:fillRect/>
          </a:stretch>
        </p:blipFill>
        <p:spPr>
          <a:xfrm>
            <a:off x="628650" y="2133600"/>
            <a:ext cx="666750" cy="220663"/>
          </a:xfrm>
          <a:prstGeom prst="rect">
            <a:avLst/>
          </a:prstGeom>
          <a:noFill/>
          <a:ln w="9525">
            <a:noFill/>
          </a:ln>
        </p:spPr>
      </p:pic>
      <p:pic>
        <p:nvPicPr>
          <p:cNvPr id="35849" name="Picture 9"/>
          <p:cNvPicPr>
            <a:picLocks noChangeAspect="1"/>
          </p:cNvPicPr>
          <p:nvPr/>
        </p:nvPicPr>
        <p:blipFill>
          <a:blip r:embed="rId6"/>
          <a:stretch>
            <a:fillRect/>
          </a:stretch>
        </p:blipFill>
        <p:spPr>
          <a:xfrm>
            <a:off x="2057400" y="2295525"/>
            <a:ext cx="895350" cy="1171575"/>
          </a:xfrm>
          <a:prstGeom prst="rect">
            <a:avLst/>
          </a:prstGeom>
          <a:noFill/>
          <a:ln w="9525">
            <a:noFill/>
          </a:ln>
        </p:spPr>
      </p:pic>
      <p:pic>
        <p:nvPicPr>
          <p:cNvPr id="35850" name="Picture 10"/>
          <p:cNvPicPr>
            <a:picLocks noChangeAspect="1"/>
          </p:cNvPicPr>
          <p:nvPr/>
        </p:nvPicPr>
        <p:blipFill>
          <a:blip r:embed="rId7"/>
          <a:stretch>
            <a:fillRect/>
          </a:stretch>
        </p:blipFill>
        <p:spPr>
          <a:xfrm>
            <a:off x="2819400" y="4149725"/>
            <a:ext cx="382588" cy="498475"/>
          </a:xfrm>
          <a:prstGeom prst="rect">
            <a:avLst/>
          </a:prstGeom>
          <a:noFill/>
          <a:ln w="9525">
            <a:noFill/>
          </a:ln>
        </p:spPr>
      </p:pic>
      <p:pic>
        <p:nvPicPr>
          <p:cNvPr id="35852" name="Picture 12"/>
          <p:cNvPicPr>
            <a:picLocks noChangeAspect="1"/>
          </p:cNvPicPr>
          <p:nvPr/>
        </p:nvPicPr>
        <p:blipFill>
          <a:blip r:embed="rId8"/>
          <a:stretch>
            <a:fillRect/>
          </a:stretch>
        </p:blipFill>
        <p:spPr>
          <a:xfrm>
            <a:off x="2819400" y="5095875"/>
            <a:ext cx="382588" cy="314325"/>
          </a:xfrm>
          <a:prstGeom prst="rect">
            <a:avLst/>
          </a:prstGeom>
          <a:noFill/>
          <a:ln w="9525">
            <a:noFill/>
          </a:ln>
        </p:spPr>
      </p:pic>
      <p:pic>
        <p:nvPicPr>
          <p:cNvPr id="35853" name="Picture 13"/>
          <p:cNvPicPr>
            <a:picLocks noChangeAspect="1"/>
          </p:cNvPicPr>
          <p:nvPr/>
        </p:nvPicPr>
        <p:blipFill>
          <a:blip r:embed="rId9"/>
          <a:stretch>
            <a:fillRect/>
          </a:stretch>
        </p:blipFill>
        <p:spPr>
          <a:xfrm>
            <a:off x="3603625" y="5070475"/>
            <a:ext cx="1425575" cy="331788"/>
          </a:xfrm>
          <a:prstGeom prst="rect">
            <a:avLst/>
          </a:prstGeom>
          <a:noFill/>
          <a:ln w="9525">
            <a:noFill/>
          </a:ln>
        </p:spPr>
      </p:pic>
      <p:pic>
        <p:nvPicPr>
          <p:cNvPr id="35855" name="Picture 15"/>
          <p:cNvPicPr>
            <a:picLocks noChangeAspect="1"/>
          </p:cNvPicPr>
          <p:nvPr/>
        </p:nvPicPr>
        <p:blipFill>
          <a:blip r:embed="rId10"/>
          <a:stretch>
            <a:fillRect/>
          </a:stretch>
        </p:blipFill>
        <p:spPr>
          <a:xfrm>
            <a:off x="5867400" y="5029200"/>
            <a:ext cx="314325" cy="306388"/>
          </a:xfrm>
          <a:prstGeom prst="rect">
            <a:avLst/>
          </a:prstGeom>
          <a:noFill/>
          <a:ln w="9525">
            <a:noFill/>
          </a:ln>
        </p:spPr>
      </p:pic>
      <p:pic>
        <p:nvPicPr>
          <p:cNvPr id="35857" name="Picture 17"/>
          <p:cNvPicPr>
            <a:picLocks noChangeAspect="1"/>
          </p:cNvPicPr>
          <p:nvPr/>
        </p:nvPicPr>
        <p:blipFill>
          <a:blip r:embed="rId11"/>
          <a:stretch>
            <a:fillRect/>
          </a:stretch>
        </p:blipFill>
        <p:spPr>
          <a:xfrm>
            <a:off x="5849938" y="4149725"/>
            <a:ext cx="350837" cy="392113"/>
          </a:xfrm>
          <a:prstGeom prst="rect">
            <a:avLst/>
          </a:prstGeom>
          <a:noFill/>
          <a:ln w="9525">
            <a:noFill/>
          </a:ln>
        </p:spPr>
      </p:pic>
      <p:pic>
        <p:nvPicPr>
          <p:cNvPr id="35859" name="Picture 19"/>
          <p:cNvPicPr>
            <a:picLocks noChangeAspect="1"/>
          </p:cNvPicPr>
          <p:nvPr/>
        </p:nvPicPr>
        <p:blipFill>
          <a:blip r:embed="rId12"/>
          <a:stretch>
            <a:fillRect/>
          </a:stretch>
        </p:blipFill>
        <p:spPr>
          <a:xfrm>
            <a:off x="5881688" y="2354263"/>
            <a:ext cx="1028700" cy="1227137"/>
          </a:xfrm>
          <a:prstGeom prst="rect">
            <a:avLst/>
          </a:prstGeom>
          <a:noFill/>
          <a:ln w="9525">
            <a:noFill/>
          </a:ln>
        </p:spPr>
      </p:pic>
      <p:pic>
        <p:nvPicPr>
          <p:cNvPr id="35860" name="Picture 20"/>
          <p:cNvPicPr>
            <a:picLocks noChangeAspect="1"/>
          </p:cNvPicPr>
          <p:nvPr/>
        </p:nvPicPr>
        <p:blipFill>
          <a:blip r:embed="rId13"/>
          <a:stretch>
            <a:fillRect/>
          </a:stretch>
        </p:blipFill>
        <p:spPr>
          <a:xfrm>
            <a:off x="7688263" y="2144713"/>
            <a:ext cx="682625" cy="231775"/>
          </a:xfrm>
          <a:prstGeom prst="rect">
            <a:avLst/>
          </a:prstGeom>
          <a:noFill/>
          <a:ln w="9525">
            <a:noFill/>
          </a:ln>
        </p:spPr>
      </p:pic>
      <p:pic>
        <p:nvPicPr>
          <p:cNvPr id="2" name="Picture 1"/>
          <p:cNvPicPr>
            <a:picLocks noChangeAspect="1"/>
          </p:cNvPicPr>
          <p:nvPr/>
        </p:nvPicPr>
        <p:blipFill>
          <a:blip r:embed="rId14"/>
          <a:stretch>
            <a:fillRect/>
          </a:stretch>
        </p:blipFill>
        <p:spPr>
          <a:xfrm>
            <a:off x="3381375" y="-4445"/>
            <a:ext cx="5762625" cy="9810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5846"/>
                                        </p:tgtEl>
                                        <p:attrNameLst>
                                          <p:attrName>style.visibility</p:attrName>
                                        </p:attrNameLst>
                                      </p:cBhvr>
                                      <p:to>
                                        <p:strVal val="visible"/>
                                      </p:to>
                                    </p:set>
                                    <p:anim calcmode="lin" valueType="num">
                                      <p:cBhvr>
                                        <p:cTn id="7" dur="500" fill="hold"/>
                                        <p:tgtEl>
                                          <p:spTgt spid="35846"/>
                                        </p:tgtEl>
                                        <p:attrNameLst>
                                          <p:attrName>ppt_w</p:attrName>
                                        </p:attrNameLst>
                                      </p:cBhvr>
                                      <p:tavLst>
                                        <p:tav tm="0">
                                          <p:val>
                                            <p:fltVal val="0"/>
                                          </p:val>
                                        </p:tav>
                                        <p:tav tm="100000">
                                          <p:val>
                                            <p:strVal val="#ppt_w"/>
                                          </p:val>
                                        </p:tav>
                                      </p:tavLst>
                                    </p:anim>
                                    <p:anim calcmode="lin" valueType="num">
                                      <p:cBhvr>
                                        <p:cTn id="8" dur="500" fill="hold"/>
                                        <p:tgtEl>
                                          <p:spTgt spid="35846"/>
                                        </p:tgtEl>
                                        <p:attrNameLst>
                                          <p:attrName>ppt_h</p:attrName>
                                        </p:attrNameLst>
                                      </p:cBhvr>
                                      <p:tavLst>
                                        <p:tav tm="0">
                                          <p:val>
                                            <p:fltVal val="0"/>
                                          </p:val>
                                        </p:tav>
                                        <p:tav tm="100000">
                                          <p:val>
                                            <p:strVal val="#ppt_h"/>
                                          </p:val>
                                        </p:tav>
                                      </p:tavLst>
                                    </p:anim>
                                    <p:animEffect transition="in" filter="fade">
                                      <p:cBhvr>
                                        <p:cTn id="9" dur="500"/>
                                        <p:tgtEl>
                                          <p:spTgt spid="35846"/>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5847"/>
                                        </p:tgtEl>
                                        <p:attrNameLst>
                                          <p:attrName>style.visibility</p:attrName>
                                        </p:attrNameLst>
                                      </p:cBhvr>
                                      <p:to>
                                        <p:strVal val="visible"/>
                                      </p:to>
                                    </p:set>
                                    <p:animEffect transition="in" filter="wipe(down)">
                                      <p:cBhvr>
                                        <p:cTn id="14" dur="580">
                                          <p:stCondLst>
                                            <p:cond delay="0"/>
                                          </p:stCondLst>
                                        </p:cTn>
                                        <p:tgtEl>
                                          <p:spTgt spid="35847"/>
                                        </p:tgtEl>
                                      </p:cBhvr>
                                    </p:animEffect>
                                    <p:anim calcmode="lin" valueType="num">
                                      <p:cBhvr>
                                        <p:cTn id="15" dur="1822" tmFilter="0,0; 0.14,0.36; 0.43,0.73; 0.71,0.91; 1.0,1.0">
                                          <p:stCondLst>
                                            <p:cond delay="0"/>
                                          </p:stCondLst>
                                        </p:cTn>
                                        <p:tgtEl>
                                          <p:spTgt spid="35847"/>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5847"/>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5847"/>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5847"/>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5847"/>
                                        </p:tgtEl>
                                        <p:attrNameLst>
                                          <p:attrName>ppt_y</p:attrName>
                                        </p:attrNameLst>
                                      </p:cBhvr>
                                      <p:tavLst>
                                        <p:tav tm="0" fmla="#ppt_y-sin(pi*$)/81">
                                          <p:val>
                                            <p:fltVal val="0"/>
                                          </p:val>
                                        </p:tav>
                                        <p:tav tm="100000">
                                          <p:val>
                                            <p:fltVal val="1"/>
                                          </p:val>
                                        </p:tav>
                                      </p:tavLst>
                                    </p:anim>
                                    <p:animScale>
                                      <p:cBhvr>
                                        <p:cTn id="20" dur="26">
                                          <p:stCondLst>
                                            <p:cond delay="650"/>
                                          </p:stCondLst>
                                        </p:cTn>
                                        <p:tgtEl>
                                          <p:spTgt spid="35847"/>
                                        </p:tgtEl>
                                      </p:cBhvr>
                                      <p:to x="100000" y="60000"/>
                                    </p:animScale>
                                    <p:animScale>
                                      <p:cBhvr>
                                        <p:cTn id="21" dur="166" decel="50000">
                                          <p:stCondLst>
                                            <p:cond delay="676"/>
                                          </p:stCondLst>
                                        </p:cTn>
                                        <p:tgtEl>
                                          <p:spTgt spid="35847"/>
                                        </p:tgtEl>
                                      </p:cBhvr>
                                      <p:to x="100000" y="100000"/>
                                    </p:animScale>
                                    <p:animScale>
                                      <p:cBhvr>
                                        <p:cTn id="22" dur="26">
                                          <p:stCondLst>
                                            <p:cond delay="1312"/>
                                          </p:stCondLst>
                                        </p:cTn>
                                        <p:tgtEl>
                                          <p:spTgt spid="35847"/>
                                        </p:tgtEl>
                                      </p:cBhvr>
                                      <p:to x="100000" y="80000"/>
                                    </p:animScale>
                                    <p:animScale>
                                      <p:cBhvr>
                                        <p:cTn id="23" dur="166" decel="50000">
                                          <p:stCondLst>
                                            <p:cond delay="1338"/>
                                          </p:stCondLst>
                                        </p:cTn>
                                        <p:tgtEl>
                                          <p:spTgt spid="35847"/>
                                        </p:tgtEl>
                                      </p:cBhvr>
                                      <p:to x="100000" y="100000"/>
                                    </p:animScale>
                                    <p:animScale>
                                      <p:cBhvr>
                                        <p:cTn id="24" dur="26">
                                          <p:stCondLst>
                                            <p:cond delay="1642"/>
                                          </p:stCondLst>
                                        </p:cTn>
                                        <p:tgtEl>
                                          <p:spTgt spid="35847"/>
                                        </p:tgtEl>
                                      </p:cBhvr>
                                      <p:to x="100000" y="90000"/>
                                    </p:animScale>
                                    <p:animScale>
                                      <p:cBhvr>
                                        <p:cTn id="25" dur="166" decel="50000">
                                          <p:stCondLst>
                                            <p:cond delay="1668"/>
                                          </p:stCondLst>
                                        </p:cTn>
                                        <p:tgtEl>
                                          <p:spTgt spid="35847"/>
                                        </p:tgtEl>
                                      </p:cBhvr>
                                      <p:to x="100000" y="100000"/>
                                    </p:animScale>
                                    <p:animScale>
                                      <p:cBhvr>
                                        <p:cTn id="26" dur="26">
                                          <p:stCondLst>
                                            <p:cond delay="1808"/>
                                          </p:stCondLst>
                                        </p:cTn>
                                        <p:tgtEl>
                                          <p:spTgt spid="35847"/>
                                        </p:tgtEl>
                                      </p:cBhvr>
                                      <p:to x="100000" y="95000"/>
                                    </p:animScale>
                                    <p:animScale>
                                      <p:cBhvr>
                                        <p:cTn id="27" dur="166" decel="50000">
                                          <p:stCondLst>
                                            <p:cond delay="1834"/>
                                          </p:stCondLst>
                                        </p:cTn>
                                        <p:tgtEl>
                                          <p:spTgt spid="35847"/>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5848"/>
                                        </p:tgtEl>
                                        <p:attrNameLst>
                                          <p:attrName>style.visibility</p:attrName>
                                        </p:attrNameLst>
                                      </p:cBhvr>
                                      <p:to>
                                        <p:strVal val="visible"/>
                                      </p:to>
                                    </p:set>
                                    <p:animEffect transition="in" filter="wipe(left)">
                                      <p:cBhvr>
                                        <p:cTn id="32" dur="500"/>
                                        <p:tgtEl>
                                          <p:spTgt spid="358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5849"/>
                                        </p:tgtEl>
                                        <p:attrNameLst>
                                          <p:attrName>style.visibility</p:attrName>
                                        </p:attrNameLst>
                                      </p:cBhvr>
                                      <p:to>
                                        <p:strVal val="visible"/>
                                      </p:to>
                                    </p:set>
                                    <p:animEffect transition="in" filter="wipe(up)">
                                      <p:cBhvr>
                                        <p:cTn id="37" dur="500"/>
                                        <p:tgtEl>
                                          <p:spTgt spid="3584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5850"/>
                                        </p:tgtEl>
                                        <p:attrNameLst>
                                          <p:attrName>style.visibility</p:attrName>
                                        </p:attrNameLst>
                                      </p:cBhvr>
                                      <p:to>
                                        <p:strVal val="visible"/>
                                      </p:to>
                                    </p:set>
                                    <p:animEffect transition="in" filter="wipe(up)">
                                      <p:cBhvr>
                                        <p:cTn id="42" dur="500"/>
                                        <p:tgtEl>
                                          <p:spTgt spid="3585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5852"/>
                                        </p:tgtEl>
                                        <p:attrNameLst>
                                          <p:attrName>style.visibility</p:attrName>
                                        </p:attrNameLst>
                                      </p:cBhvr>
                                      <p:to>
                                        <p:strVal val="visible"/>
                                      </p:to>
                                    </p:set>
                                    <p:animEffect transition="in" filter="wipe(up)">
                                      <p:cBhvr>
                                        <p:cTn id="47" dur="500"/>
                                        <p:tgtEl>
                                          <p:spTgt spid="3585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5853"/>
                                        </p:tgtEl>
                                        <p:attrNameLst>
                                          <p:attrName>style.visibility</p:attrName>
                                        </p:attrNameLst>
                                      </p:cBhvr>
                                      <p:to>
                                        <p:strVal val="visible"/>
                                      </p:to>
                                    </p:set>
                                    <p:animEffect transition="in" filter="wipe(left)">
                                      <p:cBhvr>
                                        <p:cTn id="52" dur="500"/>
                                        <p:tgtEl>
                                          <p:spTgt spid="3585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5855"/>
                                        </p:tgtEl>
                                        <p:attrNameLst>
                                          <p:attrName>style.visibility</p:attrName>
                                        </p:attrNameLst>
                                      </p:cBhvr>
                                      <p:to>
                                        <p:strVal val="visible"/>
                                      </p:to>
                                    </p:set>
                                    <p:animEffect transition="in" filter="wipe(down)">
                                      <p:cBhvr>
                                        <p:cTn id="57" dur="500"/>
                                        <p:tgtEl>
                                          <p:spTgt spid="3585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5857"/>
                                        </p:tgtEl>
                                        <p:attrNameLst>
                                          <p:attrName>style.visibility</p:attrName>
                                        </p:attrNameLst>
                                      </p:cBhvr>
                                      <p:to>
                                        <p:strVal val="visible"/>
                                      </p:to>
                                    </p:set>
                                    <p:animEffect transition="in" filter="wipe(down)">
                                      <p:cBhvr>
                                        <p:cTn id="62" dur="500"/>
                                        <p:tgtEl>
                                          <p:spTgt spid="3585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5859"/>
                                        </p:tgtEl>
                                        <p:attrNameLst>
                                          <p:attrName>style.visibility</p:attrName>
                                        </p:attrNameLst>
                                      </p:cBhvr>
                                      <p:to>
                                        <p:strVal val="visible"/>
                                      </p:to>
                                    </p:set>
                                    <p:animEffect transition="in" filter="wipe(left)">
                                      <p:cBhvr>
                                        <p:cTn id="67" dur="500"/>
                                        <p:tgtEl>
                                          <p:spTgt spid="3585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5860"/>
                                        </p:tgtEl>
                                        <p:attrNameLst>
                                          <p:attrName>style.visibility</p:attrName>
                                        </p:attrNameLst>
                                      </p:cBhvr>
                                      <p:to>
                                        <p:strVal val="visible"/>
                                      </p:to>
                                    </p:set>
                                    <p:animEffect transition="in" filter="wipe(left)">
                                      <p:cBhvr>
                                        <p:cTn id="72" dur="500"/>
                                        <p:tgtEl>
                                          <p:spTgt spid="35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solidFill>
                  <a:srgbClr val="FF0000"/>
                </a:solidFill>
                <a:latin typeface="Times-BoldItalic" charset="0"/>
              </a:rPr>
              <a:t> </a:t>
            </a:r>
            <a:r>
              <a:rPr lang="en-US" altLang="en-US" sz="2000" dirty="0">
                <a:latin typeface="Times-BoldItalic" charset="0"/>
              </a:rPr>
              <a:t> Format of an e-mail</a:t>
            </a:r>
            <a:endParaRPr lang="en-US" altLang="en-US" sz="2000" dirty="0">
              <a:solidFill>
                <a:schemeClr val="bg2"/>
              </a:solidFill>
              <a:latin typeface="Times-BoldItalic" charset="0"/>
            </a:endParaRPr>
          </a:p>
        </p:txBody>
      </p:sp>
      <p:pic>
        <p:nvPicPr>
          <p:cNvPr id="36869" name="Picture 5"/>
          <p:cNvPicPr>
            <a:picLocks noChangeAspect="1"/>
          </p:cNvPicPr>
          <p:nvPr/>
        </p:nvPicPr>
        <p:blipFill>
          <a:blip r:embed="rId4"/>
          <a:stretch>
            <a:fillRect/>
          </a:stretch>
        </p:blipFill>
        <p:spPr>
          <a:xfrm>
            <a:off x="228600" y="762000"/>
            <a:ext cx="3735388" cy="5118100"/>
          </a:xfrm>
          <a:prstGeom prst="rect">
            <a:avLst/>
          </a:prstGeom>
          <a:noFill/>
          <a:ln w="9525">
            <a:noFill/>
          </a:ln>
        </p:spPr>
      </p:pic>
      <p:pic>
        <p:nvPicPr>
          <p:cNvPr id="36870" name="Picture 6"/>
          <p:cNvPicPr>
            <a:picLocks noChangeAspect="1"/>
          </p:cNvPicPr>
          <p:nvPr/>
        </p:nvPicPr>
        <p:blipFill>
          <a:blip r:embed="rId5"/>
          <a:stretch>
            <a:fillRect/>
          </a:stretch>
        </p:blipFill>
        <p:spPr>
          <a:xfrm>
            <a:off x="4267200" y="1066800"/>
            <a:ext cx="4727575" cy="4792663"/>
          </a:xfrm>
          <a:prstGeom prst="rect">
            <a:avLst/>
          </a:prstGeom>
          <a:noFill/>
          <a:ln w="9525">
            <a:noFill/>
          </a:ln>
        </p:spPr>
      </p:pic>
      <p:pic>
        <p:nvPicPr>
          <p:cNvPr id="36872" name="Picture 8"/>
          <p:cNvPicPr>
            <a:picLocks noChangeAspect="1"/>
          </p:cNvPicPr>
          <p:nvPr/>
        </p:nvPicPr>
        <p:blipFill>
          <a:blip r:embed="rId6"/>
          <a:stretch>
            <a:fillRect/>
          </a:stretch>
        </p:blipFill>
        <p:spPr>
          <a:xfrm>
            <a:off x="1295400" y="6000750"/>
            <a:ext cx="1544638" cy="369888"/>
          </a:xfrm>
          <a:prstGeom prst="rect">
            <a:avLst/>
          </a:prstGeom>
          <a:noFill/>
          <a:ln w="9525">
            <a:noFill/>
          </a:ln>
        </p:spPr>
      </p:pic>
      <p:pic>
        <p:nvPicPr>
          <p:cNvPr id="36873" name="Picture 9"/>
          <p:cNvPicPr>
            <a:picLocks noChangeAspect="1"/>
          </p:cNvPicPr>
          <p:nvPr/>
        </p:nvPicPr>
        <p:blipFill>
          <a:blip r:embed="rId7"/>
          <a:stretch>
            <a:fillRect/>
          </a:stretch>
        </p:blipFill>
        <p:spPr>
          <a:xfrm>
            <a:off x="5570538" y="6000750"/>
            <a:ext cx="2120900" cy="3698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869"/>
                                        </p:tgtEl>
                                        <p:attrNameLst>
                                          <p:attrName>style.visibility</p:attrName>
                                        </p:attrNameLst>
                                      </p:cBhvr>
                                      <p:to>
                                        <p:strVal val="visible"/>
                                      </p:to>
                                    </p:set>
                                    <p:anim calcmode="lin" valueType="num">
                                      <p:cBhvr>
                                        <p:cTn id="7" dur="500" fill="hold"/>
                                        <p:tgtEl>
                                          <p:spTgt spid="36869"/>
                                        </p:tgtEl>
                                        <p:attrNameLst>
                                          <p:attrName>ppt_w</p:attrName>
                                        </p:attrNameLst>
                                      </p:cBhvr>
                                      <p:tavLst>
                                        <p:tav tm="0">
                                          <p:val>
                                            <p:fltVal val="0"/>
                                          </p:val>
                                        </p:tav>
                                        <p:tav tm="100000">
                                          <p:val>
                                            <p:strVal val="#ppt_w"/>
                                          </p:val>
                                        </p:tav>
                                      </p:tavLst>
                                    </p:anim>
                                    <p:anim calcmode="lin" valueType="num">
                                      <p:cBhvr>
                                        <p:cTn id="8" dur="500" fill="hold"/>
                                        <p:tgtEl>
                                          <p:spTgt spid="36869"/>
                                        </p:tgtEl>
                                        <p:attrNameLst>
                                          <p:attrName>ppt_h</p:attrName>
                                        </p:attrNameLst>
                                      </p:cBhvr>
                                      <p:tavLst>
                                        <p:tav tm="0">
                                          <p:val>
                                            <p:fltVal val="0"/>
                                          </p:val>
                                        </p:tav>
                                        <p:tav tm="100000">
                                          <p:val>
                                            <p:strVal val="#ppt_h"/>
                                          </p:val>
                                        </p:tav>
                                      </p:tavLst>
                                    </p:anim>
                                    <p:animEffect transition="in" filter="fade">
                                      <p:cBhvr>
                                        <p:cTn id="9" dur="500"/>
                                        <p:tgtEl>
                                          <p:spTgt spid="36869"/>
                                        </p:tgtEl>
                                      </p:cBhvr>
                                    </p:animEffect>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36872"/>
                                        </p:tgtEl>
                                        <p:attrNameLst>
                                          <p:attrName>style.visibility</p:attrName>
                                        </p:attrNameLst>
                                      </p:cBhvr>
                                      <p:to>
                                        <p:strVal val="visible"/>
                                      </p:to>
                                    </p:set>
                                    <p:animEffect transition="in" filter="fade">
                                      <p:cBhvr>
                                        <p:cTn id="14" dur="2000"/>
                                        <p:tgtEl>
                                          <p:spTgt spid="36872"/>
                                        </p:tgtEl>
                                      </p:cBhvr>
                                    </p:animEffect>
                                    <p:anim calcmode="lin" valueType="num">
                                      <p:cBhvr>
                                        <p:cTn id="15" dur="2000" fill="hold"/>
                                        <p:tgtEl>
                                          <p:spTgt spid="36872"/>
                                        </p:tgtEl>
                                        <p:attrNameLst>
                                          <p:attrName>ppt_w</p:attrName>
                                        </p:attrNameLst>
                                      </p:cBhvr>
                                      <p:tavLst>
                                        <p:tav tm="0" fmla="#ppt_w*sin(2.5*pi*$)">
                                          <p:val>
                                            <p:fltVal val="0"/>
                                          </p:val>
                                        </p:tav>
                                        <p:tav tm="100000">
                                          <p:val>
                                            <p:fltVal val="1"/>
                                          </p:val>
                                        </p:tav>
                                      </p:tavLst>
                                    </p:anim>
                                    <p:anim calcmode="lin" valueType="num">
                                      <p:cBhvr>
                                        <p:cTn id="16" dur="2000" fill="hold"/>
                                        <p:tgtEl>
                                          <p:spTgt spid="36872"/>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2"/>
                                            </p:cond>
                                          </p:stCondLst>
                                          <p:endCondLst>
                                            <p:cond evt="onStopAudio" delay="0">
                                              <p:tgtEl>
                                                <p:sldTgt/>
                                              </p:tgtEl>
                                            </p:cond>
                                          </p:endCondLst>
                                        </p:cTn>
                                        <p:tgtEl>
                                          <p:sndTgt r:embed="rId3" name="bomb.wav"/>
                                        </p:tgtEl>
                                      </p:cMediaNode>
                                    </p:audio>
                                  </p:sub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6870"/>
                                        </p:tgtEl>
                                        <p:attrNameLst>
                                          <p:attrName>style.visibility</p:attrName>
                                        </p:attrNameLst>
                                      </p:cBhvr>
                                      <p:to>
                                        <p:strVal val="visible"/>
                                      </p:to>
                                    </p:set>
                                    <p:anim calcmode="lin" valueType="num">
                                      <p:cBhvr>
                                        <p:cTn id="21" dur="500" fill="hold"/>
                                        <p:tgtEl>
                                          <p:spTgt spid="36870"/>
                                        </p:tgtEl>
                                        <p:attrNameLst>
                                          <p:attrName>ppt_w</p:attrName>
                                        </p:attrNameLst>
                                      </p:cBhvr>
                                      <p:tavLst>
                                        <p:tav tm="0">
                                          <p:val>
                                            <p:fltVal val="0"/>
                                          </p:val>
                                        </p:tav>
                                        <p:tav tm="100000">
                                          <p:val>
                                            <p:strVal val="#ppt_w"/>
                                          </p:val>
                                        </p:tav>
                                      </p:tavLst>
                                    </p:anim>
                                    <p:anim calcmode="lin" valueType="num">
                                      <p:cBhvr>
                                        <p:cTn id="22" dur="500" fill="hold"/>
                                        <p:tgtEl>
                                          <p:spTgt spid="36870"/>
                                        </p:tgtEl>
                                        <p:attrNameLst>
                                          <p:attrName>ppt_h</p:attrName>
                                        </p:attrNameLst>
                                      </p:cBhvr>
                                      <p:tavLst>
                                        <p:tav tm="0">
                                          <p:val>
                                            <p:fltVal val="0"/>
                                          </p:val>
                                        </p:tav>
                                        <p:tav tm="100000">
                                          <p:val>
                                            <p:strVal val="#ppt_h"/>
                                          </p:val>
                                        </p:tav>
                                      </p:tavLst>
                                    </p:anim>
                                    <p:animEffect transition="in" filter="fade">
                                      <p:cBhvr>
                                        <p:cTn id="23" dur="500"/>
                                        <p:tgtEl>
                                          <p:spTgt spid="36870"/>
                                        </p:tgtEl>
                                      </p:cBhvr>
                                    </p:animEffect>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36873"/>
                                        </p:tgtEl>
                                        <p:attrNameLst>
                                          <p:attrName>style.visibility</p:attrName>
                                        </p:attrNameLst>
                                      </p:cBhvr>
                                      <p:to>
                                        <p:strVal val="visible"/>
                                      </p:to>
                                    </p:set>
                                    <p:animEffect transition="in" filter="fade">
                                      <p:cBhvr>
                                        <p:cTn id="28" dur="2000"/>
                                        <p:tgtEl>
                                          <p:spTgt spid="36873"/>
                                        </p:tgtEl>
                                      </p:cBhvr>
                                    </p:animEffect>
                                    <p:anim calcmode="lin" valueType="num">
                                      <p:cBhvr>
                                        <p:cTn id="29" dur="2000" fill="hold"/>
                                        <p:tgtEl>
                                          <p:spTgt spid="36873"/>
                                        </p:tgtEl>
                                        <p:attrNameLst>
                                          <p:attrName>ppt_w</p:attrName>
                                        </p:attrNameLst>
                                      </p:cBhvr>
                                      <p:tavLst>
                                        <p:tav tm="0" fmla="#ppt_w*sin(2.5*pi*$)">
                                          <p:val>
                                            <p:fltVal val="0"/>
                                          </p:val>
                                        </p:tav>
                                        <p:tav tm="100000">
                                          <p:val>
                                            <p:fltVal val="1"/>
                                          </p:val>
                                        </p:tav>
                                      </p:tavLst>
                                    </p:anim>
                                    <p:anim calcmode="lin" valueType="num">
                                      <p:cBhvr>
                                        <p:cTn id="30" dur="2000" fill="hold"/>
                                        <p:tgtEl>
                                          <p:spTgt spid="36873"/>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6"/>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solidFill>
                  <a:srgbClr val="FF0000"/>
                </a:solidFill>
                <a:latin typeface="Times-BoldItalic" charset="0"/>
              </a:rPr>
              <a:t> </a:t>
            </a:r>
            <a:r>
              <a:rPr lang="en-US" altLang="en-US" sz="2000" dirty="0">
                <a:latin typeface="Times-BoldItalic" charset="0"/>
              </a:rPr>
              <a:t>E-mail address</a:t>
            </a:r>
            <a:endParaRPr lang="en-US" altLang="en-US" sz="2000" dirty="0">
              <a:solidFill>
                <a:schemeClr val="bg2"/>
              </a:solidFill>
              <a:latin typeface="Times-BoldItalic" charset="0"/>
            </a:endParaRPr>
          </a:p>
        </p:txBody>
      </p:sp>
      <p:pic>
        <p:nvPicPr>
          <p:cNvPr id="37893" name="Picture 5"/>
          <p:cNvPicPr>
            <a:picLocks noChangeAspect="1"/>
          </p:cNvPicPr>
          <p:nvPr/>
        </p:nvPicPr>
        <p:blipFill>
          <a:blip r:embed="rId3"/>
          <a:stretch>
            <a:fillRect/>
          </a:stretch>
        </p:blipFill>
        <p:spPr>
          <a:xfrm>
            <a:off x="457200" y="2606675"/>
            <a:ext cx="3341688" cy="800100"/>
          </a:xfrm>
          <a:prstGeom prst="rect">
            <a:avLst/>
          </a:prstGeom>
          <a:noFill/>
          <a:ln w="9525">
            <a:noFill/>
          </a:ln>
        </p:spPr>
      </p:pic>
      <p:pic>
        <p:nvPicPr>
          <p:cNvPr id="37894" name="Picture 6"/>
          <p:cNvPicPr>
            <a:picLocks noChangeAspect="1"/>
          </p:cNvPicPr>
          <p:nvPr/>
        </p:nvPicPr>
        <p:blipFill>
          <a:blip r:embed="rId4"/>
          <a:stretch>
            <a:fillRect/>
          </a:stretch>
        </p:blipFill>
        <p:spPr>
          <a:xfrm>
            <a:off x="4346575" y="2606675"/>
            <a:ext cx="4187825" cy="806450"/>
          </a:xfrm>
          <a:prstGeom prst="rect">
            <a:avLst/>
          </a:prstGeom>
          <a:noFill/>
          <a:ln w="9525">
            <a:noFill/>
          </a:ln>
        </p:spPr>
      </p:pic>
      <p:pic>
        <p:nvPicPr>
          <p:cNvPr id="37895" name="Picture 7"/>
          <p:cNvPicPr>
            <a:picLocks noChangeAspect="1"/>
          </p:cNvPicPr>
          <p:nvPr/>
        </p:nvPicPr>
        <p:blipFill>
          <a:blip r:embed="rId5"/>
          <a:stretch>
            <a:fillRect/>
          </a:stretch>
        </p:blipFill>
        <p:spPr>
          <a:xfrm>
            <a:off x="3886200" y="2606675"/>
            <a:ext cx="381000" cy="4635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7893"/>
                                        </p:tgtEl>
                                        <p:attrNameLst>
                                          <p:attrName>style.visibility</p:attrName>
                                        </p:attrNameLst>
                                      </p:cBhvr>
                                      <p:to>
                                        <p:strVal val="visible"/>
                                      </p:to>
                                    </p:set>
                                    <p:anim calcmode="lin" valueType="num">
                                      <p:cBhvr>
                                        <p:cTn id="7" dur="500" fill="hold"/>
                                        <p:tgtEl>
                                          <p:spTgt spid="37893"/>
                                        </p:tgtEl>
                                        <p:attrNameLst>
                                          <p:attrName>ppt_w</p:attrName>
                                        </p:attrNameLst>
                                      </p:cBhvr>
                                      <p:tavLst>
                                        <p:tav tm="0">
                                          <p:val>
                                            <p:fltVal val="0"/>
                                          </p:val>
                                        </p:tav>
                                        <p:tav tm="100000">
                                          <p:val>
                                            <p:strVal val="#ppt_w"/>
                                          </p:val>
                                        </p:tav>
                                      </p:tavLst>
                                    </p:anim>
                                    <p:anim calcmode="lin" valueType="num">
                                      <p:cBhvr>
                                        <p:cTn id="8" dur="500" fill="hold"/>
                                        <p:tgtEl>
                                          <p:spTgt spid="37893"/>
                                        </p:tgtEl>
                                        <p:attrNameLst>
                                          <p:attrName>ppt_h</p:attrName>
                                        </p:attrNameLst>
                                      </p:cBhvr>
                                      <p:tavLst>
                                        <p:tav tm="0">
                                          <p:val>
                                            <p:fltVal val="0"/>
                                          </p:val>
                                        </p:tav>
                                        <p:tav tm="100000">
                                          <p:val>
                                            <p:strVal val="#ppt_h"/>
                                          </p:val>
                                        </p:tav>
                                      </p:tavLst>
                                    </p:anim>
                                    <p:animEffect transition="in" filter="fade">
                                      <p:cBhvr>
                                        <p:cTn id="9" dur="500"/>
                                        <p:tgtEl>
                                          <p:spTgt spid="3789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7894"/>
                                        </p:tgtEl>
                                        <p:attrNameLst>
                                          <p:attrName>style.visibility</p:attrName>
                                        </p:attrNameLst>
                                      </p:cBhvr>
                                      <p:to>
                                        <p:strVal val="visible"/>
                                      </p:to>
                                    </p:set>
                                    <p:anim calcmode="lin" valueType="num">
                                      <p:cBhvr>
                                        <p:cTn id="14" dur="500" fill="hold"/>
                                        <p:tgtEl>
                                          <p:spTgt spid="37894"/>
                                        </p:tgtEl>
                                        <p:attrNameLst>
                                          <p:attrName>ppt_w</p:attrName>
                                        </p:attrNameLst>
                                      </p:cBhvr>
                                      <p:tavLst>
                                        <p:tav tm="0">
                                          <p:val>
                                            <p:fltVal val="0"/>
                                          </p:val>
                                        </p:tav>
                                        <p:tav tm="100000">
                                          <p:val>
                                            <p:strVal val="#ppt_w"/>
                                          </p:val>
                                        </p:tav>
                                      </p:tavLst>
                                    </p:anim>
                                    <p:anim calcmode="lin" valueType="num">
                                      <p:cBhvr>
                                        <p:cTn id="15" dur="500" fill="hold"/>
                                        <p:tgtEl>
                                          <p:spTgt spid="37894"/>
                                        </p:tgtEl>
                                        <p:attrNameLst>
                                          <p:attrName>ppt_h</p:attrName>
                                        </p:attrNameLst>
                                      </p:cBhvr>
                                      <p:tavLst>
                                        <p:tav tm="0">
                                          <p:val>
                                            <p:fltVal val="0"/>
                                          </p:val>
                                        </p:tav>
                                        <p:tav tm="100000">
                                          <p:val>
                                            <p:strVal val="#ppt_h"/>
                                          </p:val>
                                        </p:tav>
                                      </p:tavLst>
                                    </p:anim>
                                    <p:animEffect transition="in" filter="fade">
                                      <p:cBhvr>
                                        <p:cTn id="16" dur="500"/>
                                        <p:tgtEl>
                                          <p:spTgt spid="37894"/>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37895"/>
                                        </p:tgtEl>
                                        <p:attrNameLst>
                                          <p:attrName>style.visibility</p:attrName>
                                        </p:attrNameLst>
                                      </p:cBhvr>
                                      <p:to>
                                        <p:strVal val="visible"/>
                                      </p:to>
                                    </p:set>
                                    <p:animEffect transition="in" filter="wipe(down)">
                                      <p:cBhvr>
                                        <p:cTn id="21" dur="580">
                                          <p:stCondLst>
                                            <p:cond delay="0"/>
                                          </p:stCondLst>
                                        </p:cTn>
                                        <p:tgtEl>
                                          <p:spTgt spid="37895"/>
                                        </p:tgtEl>
                                      </p:cBhvr>
                                    </p:animEffect>
                                    <p:anim calcmode="lin" valueType="num">
                                      <p:cBhvr>
                                        <p:cTn id="22" dur="1822" tmFilter="0,0; 0.14,0.36; 0.43,0.73; 0.71,0.91; 1.0,1.0">
                                          <p:stCondLst>
                                            <p:cond delay="0"/>
                                          </p:stCondLst>
                                        </p:cTn>
                                        <p:tgtEl>
                                          <p:spTgt spid="37895"/>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37895"/>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37895"/>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37895"/>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37895"/>
                                        </p:tgtEl>
                                        <p:attrNameLst>
                                          <p:attrName>ppt_y</p:attrName>
                                        </p:attrNameLst>
                                      </p:cBhvr>
                                      <p:tavLst>
                                        <p:tav tm="0" fmla="#ppt_y-sin(pi*$)/81">
                                          <p:val>
                                            <p:fltVal val="0"/>
                                          </p:val>
                                        </p:tav>
                                        <p:tav tm="100000">
                                          <p:val>
                                            <p:fltVal val="1"/>
                                          </p:val>
                                        </p:tav>
                                      </p:tavLst>
                                    </p:anim>
                                    <p:animScale>
                                      <p:cBhvr>
                                        <p:cTn id="27" dur="26">
                                          <p:stCondLst>
                                            <p:cond delay="650"/>
                                          </p:stCondLst>
                                        </p:cTn>
                                        <p:tgtEl>
                                          <p:spTgt spid="37895"/>
                                        </p:tgtEl>
                                      </p:cBhvr>
                                      <p:to x="100000" y="60000"/>
                                    </p:animScale>
                                    <p:animScale>
                                      <p:cBhvr>
                                        <p:cTn id="28" dur="166" decel="50000">
                                          <p:stCondLst>
                                            <p:cond delay="676"/>
                                          </p:stCondLst>
                                        </p:cTn>
                                        <p:tgtEl>
                                          <p:spTgt spid="37895"/>
                                        </p:tgtEl>
                                      </p:cBhvr>
                                      <p:to x="100000" y="100000"/>
                                    </p:animScale>
                                    <p:animScale>
                                      <p:cBhvr>
                                        <p:cTn id="29" dur="26">
                                          <p:stCondLst>
                                            <p:cond delay="1312"/>
                                          </p:stCondLst>
                                        </p:cTn>
                                        <p:tgtEl>
                                          <p:spTgt spid="37895"/>
                                        </p:tgtEl>
                                      </p:cBhvr>
                                      <p:to x="100000" y="80000"/>
                                    </p:animScale>
                                    <p:animScale>
                                      <p:cBhvr>
                                        <p:cTn id="30" dur="166" decel="50000">
                                          <p:stCondLst>
                                            <p:cond delay="1338"/>
                                          </p:stCondLst>
                                        </p:cTn>
                                        <p:tgtEl>
                                          <p:spTgt spid="37895"/>
                                        </p:tgtEl>
                                      </p:cBhvr>
                                      <p:to x="100000" y="100000"/>
                                    </p:animScale>
                                    <p:animScale>
                                      <p:cBhvr>
                                        <p:cTn id="31" dur="26">
                                          <p:stCondLst>
                                            <p:cond delay="1642"/>
                                          </p:stCondLst>
                                        </p:cTn>
                                        <p:tgtEl>
                                          <p:spTgt spid="37895"/>
                                        </p:tgtEl>
                                      </p:cBhvr>
                                      <p:to x="100000" y="90000"/>
                                    </p:animScale>
                                    <p:animScale>
                                      <p:cBhvr>
                                        <p:cTn id="32" dur="166" decel="50000">
                                          <p:stCondLst>
                                            <p:cond delay="1668"/>
                                          </p:stCondLst>
                                        </p:cTn>
                                        <p:tgtEl>
                                          <p:spTgt spid="37895"/>
                                        </p:tgtEl>
                                      </p:cBhvr>
                                      <p:to x="100000" y="100000"/>
                                    </p:animScale>
                                    <p:animScale>
                                      <p:cBhvr>
                                        <p:cTn id="33" dur="26">
                                          <p:stCondLst>
                                            <p:cond delay="1808"/>
                                          </p:stCondLst>
                                        </p:cTn>
                                        <p:tgtEl>
                                          <p:spTgt spid="37895"/>
                                        </p:tgtEl>
                                      </p:cBhvr>
                                      <p:to x="100000" y="95000"/>
                                    </p:animScale>
                                    <p:animScale>
                                      <p:cBhvr>
                                        <p:cTn id="34" dur="166" decel="50000">
                                          <p:stCondLst>
                                            <p:cond delay="1834"/>
                                          </p:stCondLst>
                                        </p:cTn>
                                        <p:tgtEl>
                                          <p:spTgt spid="3789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EA49E"/>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3408680" y="394335"/>
            <a:ext cx="2022475" cy="583565"/>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Times" pitchFamily="18" charset="0"/>
                <a:ea typeface="+mn-ea"/>
                <a:cs typeface="+mn-cs"/>
              </a:rPr>
              <a:t> AGENDA</a:t>
            </a: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21508"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a:latin typeface="Times New Roman" panose="02020603050405020304" charset="0"/>
            </a:endParaRPr>
          </a:p>
        </p:txBody>
      </p:sp>
      <p:sp>
        <p:nvSpPr>
          <p:cNvPr id="21509" name="Rectangle 8"/>
          <p:cNvSpPr/>
          <p:nvPr/>
        </p:nvSpPr>
        <p:spPr>
          <a:xfrm>
            <a:off x="539552" y="1371600"/>
            <a:ext cx="8077200" cy="2431435"/>
          </a:xfrm>
          <a:prstGeom prst="rect">
            <a:avLst/>
          </a:prstGeom>
          <a:noFill/>
          <a:ln w="9525">
            <a:noFill/>
          </a:ln>
        </p:spPr>
        <p:txBody>
          <a:bodyPr>
            <a:spAutoFit/>
          </a:bodyPr>
          <a:lstStyle/>
          <a:p>
            <a:pPr marL="0" lvl="1" algn="just" eaLnBrk="0" hangingPunct="0">
              <a:buFont typeface="Arial" panose="020B0604020202020204" pitchFamily="34" charset="0"/>
            </a:pPr>
            <a:endParaRPr lang="en-US" sz="2000" dirty="0">
              <a:latin typeface="Times-Roman"/>
            </a:endParaRPr>
          </a:p>
          <a:p>
            <a:pPr marL="0" lvl="1" algn="just" eaLnBrk="0" hangingPunct="0">
              <a:buFont typeface="Arial" panose="020B0604020202020204" pitchFamily="34" charset="0"/>
            </a:pPr>
            <a:endParaRPr lang="en-US" sz="2000" dirty="0">
              <a:latin typeface="Times-Roman"/>
            </a:endParaRPr>
          </a:p>
          <a:p>
            <a:pPr marL="0" lvl="1" algn="just" eaLnBrk="0" hangingPunct="0">
              <a:buClrTx/>
              <a:buSzTx/>
              <a:buFont typeface="Arial" panose="020B0604020202020204" pitchFamily="34" charset="0"/>
            </a:pPr>
            <a:r>
              <a:rPr lang="en-US" sz="2800" dirty="0" smtClean="0">
                <a:latin typeface="Times-Roman"/>
              </a:rPr>
              <a:t>FTP</a:t>
            </a:r>
          </a:p>
          <a:p>
            <a:pPr marL="0" lvl="1" algn="just" eaLnBrk="0" hangingPunct="0">
              <a:buClrTx/>
              <a:buSzTx/>
              <a:buFont typeface="Arial" panose="020B0604020202020204" pitchFamily="34" charset="0"/>
            </a:pPr>
            <a:r>
              <a:rPr lang="en-US" sz="2800" dirty="0" smtClean="0">
                <a:latin typeface="Times-Roman"/>
              </a:rPr>
              <a:t>Electronic Mail</a:t>
            </a:r>
          </a:p>
          <a:p>
            <a:pPr marL="0" lvl="1" algn="just" eaLnBrk="0" hangingPunct="0">
              <a:buClrTx/>
              <a:buSzTx/>
              <a:buFont typeface="Arial" panose="020B0604020202020204" pitchFamily="34" charset="0"/>
            </a:pPr>
            <a:r>
              <a:rPr lang="en-US" sz="2800" dirty="0" smtClean="0">
                <a:latin typeface="Times-Roman"/>
              </a:rPr>
              <a:t>Telnet</a:t>
            </a:r>
          </a:p>
          <a:p>
            <a:pPr marL="0" lvl="1" algn="just" eaLnBrk="0" hangingPunct="0">
              <a:buClrTx/>
              <a:buSzTx/>
              <a:buFont typeface="Arial" panose="020B0604020202020204" pitchFamily="34" charset="0"/>
            </a:pPr>
            <a:r>
              <a:rPr lang="en-US" sz="2800" dirty="0" smtClean="0">
                <a:latin typeface="Times-Roman"/>
              </a:rPr>
              <a:t>Secure </a:t>
            </a:r>
            <a:r>
              <a:rPr lang="en-US" sz="2800" dirty="0" smtClean="0">
                <a:latin typeface="Times-Roman"/>
              </a:rPr>
              <a:t>Shell</a:t>
            </a:r>
            <a:endParaRPr lang="en-US" sz="2800" dirty="0" smtClean="0">
              <a:latin typeface="Times-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solidFill>
                  <a:srgbClr val="FF0000"/>
                </a:solidFill>
                <a:latin typeface="Times-BoldItalic" charset="0"/>
              </a:rPr>
              <a:t>  </a:t>
            </a:r>
            <a:r>
              <a:rPr lang="en-US" altLang="en-US" sz="2000" dirty="0">
                <a:latin typeface="Times-BoldItalic" charset="0"/>
              </a:rPr>
              <a:t>Protocols used in electronic mail</a:t>
            </a:r>
            <a:endParaRPr lang="en-US" altLang="en-US" sz="2000" dirty="0">
              <a:solidFill>
                <a:schemeClr val="bg2"/>
              </a:solidFill>
              <a:latin typeface="Times-BoldItalic" charset="0"/>
            </a:endParaRPr>
          </a:p>
        </p:txBody>
      </p:sp>
      <p:pic>
        <p:nvPicPr>
          <p:cNvPr id="38917" name="Picture 5"/>
          <p:cNvPicPr>
            <a:picLocks noChangeAspect="1"/>
          </p:cNvPicPr>
          <p:nvPr/>
        </p:nvPicPr>
        <p:blipFill>
          <a:blip r:embed="rId3"/>
          <a:stretch>
            <a:fillRect/>
          </a:stretch>
        </p:blipFill>
        <p:spPr>
          <a:xfrm>
            <a:off x="174625" y="1752600"/>
            <a:ext cx="8740775" cy="1706563"/>
          </a:xfrm>
          <a:prstGeom prst="rect">
            <a:avLst/>
          </a:prstGeom>
          <a:noFill/>
          <a:ln w="9525">
            <a:noFill/>
          </a:ln>
        </p:spPr>
      </p:pic>
      <p:pic>
        <p:nvPicPr>
          <p:cNvPr id="38918" name="Picture 6"/>
          <p:cNvPicPr>
            <a:picLocks noChangeAspect="1"/>
          </p:cNvPicPr>
          <p:nvPr/>
        </p:nvPicPr>
        <p:blipFill>
          <a:blip r:embed="rId4"/>
          <a:stretch>
            <a:fillRect/>
          </a:stretch>
        </p:blipFill>
        <p:spPr>
          <a:xfrm>
            <a:off x="712788" y="3459163"/>
            <a:ext cx="2114550" cy="568325"/>
          </a:xfrm>
          <a:prstGeom prst="rect">
            <a:avLst/>
          </a:prstGeom>
          <a:noFill/>
          <a:ln w="9525">
            <a:noFill/>
          </a:ln>
        </p:spPr>
      </p:pic>
      <p:pic>
        <p:nvPicPr>
          <p:cNvPr id="38919" name="Picture 7"/>
          <p:cNvPicPr>
            <a:picLocks noChangeAspect="1"/>
          </p:cNvPicPr>
          <p:nvPr/>
        </p:nvPicPr>
        <p:blipFill>
          <a:blip r:embed="rId5"/>
          <a:stretch>
            <a:fillRect/>
          </a:stretch>
        </p:blipFill>
        <p:spPr>
          <a:xfrm>
            <a:off x="3365500" y="3459163"/>
            <a:ext cx="2359025" cy="568325"/>
          </a:xfrm>
          <a:prstGeom prst="rect">
            <a:avLst/>
          </a:prstGeom>
          <a:noFill/>
          <a:ln w="9525">
            <a:noFill/>
          </a:ln>
        </p:spPr>
      </p:pic>
      <p:pic>
        <p:nvPicPr>
          <p:cNvPr id="38920" name="Picture 8"/>
          <p:cNvPicPr>
            <a:picLocks noChangeAspect="1"/>
          </p:cNvPicPr>
          <p:nvPr/>
        </p:nvPicPr>
        <p:blipFill>
          <a:blip r:embed="rId6"/>
          <a:stretch>
            <a:fillRect/>
          </a:stretch>
        </p:blipFill>
        <p:spPr>
          <a:xfrm>
            <a:off x="6213475" y="3459163"/>
            <a:ext cx="2092325" cy="5683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8917"/>
                                        </p:tgtEl>
                                        <p:attrNameLst>
                                          <p:attrName>style.visibility</p:attrName>
                                        </p:attrNameLst>
                                      </p:cBhvr>
                                      <p:to>
                                        <p:strVal val="visible"/>
                                      </p:to>
                                    </p:set>
                                    <p:anim calcmode="lin" valueType="num">
                                      <p:cBhvr>
                                        <p:cTn id="7" dur="500" fill="hold"/>
                                        <p:tgtEl>
                                          <p:spTgt spid="38917"/>
                                        </p:tgtEl>
                                        <p:attrNameLst>
                                          <p:attrName>ppt_w</p:attrName>
                                        </p:attrNameLst>
                                      </p:cBhvr>
                                      <p:tavLst>
                                        <p:tav tm="0">
                                          <p:val>
                                            <p:fltVal val="0"/>
                                          </p:val>
                                        </p:tav>
                                        <p:tav tm="100000">
                                          <p:val>
                                            <p:strVal val="#ppt_w"/>
                                          </p:val>
                                        </p:tav>
                                      </p:tavLst>
                                    </p:anim>
                                    <p:anim calcmode="lin" valueType="num">
                                      <p:cBhvr>
                                        <p:cTn id="8" dur="500" fill="hold"/>
                                        <p:tgtEl>
                                          <p:spTgt spid="38917"/>
                                        </p:tgtEl>
                                        <p:attrNameLst>
                                          <p:attrName>ppt_h</p:attrName>
                                        </p:attrNameLst>
                                      </p:cBhvr>
                                      <p:tavLst>
                                        <p:tav tm="0">
                                          <p:val>
                                            <p:fltVal val="0"/>
                                          </p:val>
                                        </p:tav>
                                        <p:tav tm="100000">
                                          <p:val>
                                            <p:strVal val="#ppt_h"/>
                                          </p:val>
                                        </p:tav>
                                      </p:tavLst>
                                    </p:anim>
                                    <p:animEffect transition="in" filter="fade">
                                      <p:cBhvr>
                                        <p:cTn id="9" dur="500"/>
                                        <p:tgtEl>
                                          <p:spTgt spid="38917"/>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8918"/>
                                        </p:tgtEl>
                                        <p:attrNameLst>
                                          <p:attrName>style.visibility</p:attrName>
                                        </p:attrNameLst>
                                      </p:cBhvr>
                                      <p:to>
                                        <p:strVal val="visible"/>
                                      </p:to>
                                    </p:set>
                                    <p:anim calcmode="lin" valueType="num">
                                      <p:cBhvr>
                                        <p:cTn id="14" dur="1000" fill="hold"/>
                                        <p:tgtEl>
                                          <p:spTgt spid="38918"/>
                                        </p:tgtEl>
                                        <p:attrNameLst>
                                          <p:attrName>ppt_w</p:attrName>
                                        </p:attrNameLst>
                                      </p:cBhvr>
                                      <p:tavLst>
                                        <p:tav tm="0">
                                          <p:val>
                                            <p:fltVal val="0"/>
                                          </p:val>
                                        </p:tav>
                                        <p:tav tm="100000">
                                          <p:val>
                                            <p:strVal val="#ppt_w"/>
                                          </p:val>
                                        </p:tav>
                                      </p:tavLst>
                                    </p:anim>
                                    <p:anim calcmode="lin" valueType="num">
                                      <p:cBhvr>
                                        <p:cTn id="15" dur="1000" fill="hold"/>
                                        <p:tgtEl>
                                          <p:spTgt spid="38918"/>
                                        </p:tgtEl>
                                        <p:attrNameLst>
                                          <p:attrName>ppt_h</p:attrName>
                                        </p:attrNameLst>
                                      </p:cBhvr>
                                      <p:tavLst>
                                        <p:tav tm="0">
                                          <p:val>
                                            <p:fltVal val="0"/>
                                          </p:val>
                                        </p:tav>
                                        <p:tav tm="100000">
                                          <p:val>
                                            <p:strVal val="#ppt_h"/>
                                          </p:val>
                                        </p:tav>
                                      </p:tavLst>
                                    </p:anim>
                                    <p:anim calcmode="lin" valueType="num">
                                      <p:cBhvr>
                                        <p:cTn id="16" dur="1000" fill="hold"/>
                                        <p:tgtEl>
                                          <p:spTgt spid="38918"/>
                                        </p:tgtEl>
                                        <p:attrNameLst>
                                          <p:attrName>style.rotation</p:attrName>
                                        </p:attrNameLst>
                                      </p:cBhvr>
                                      <p:tavLst>
                                        <p:tav tm="0">
                                          <p:val>
                                            <p:fltVal val="90"/>
                                          </p:val>
                                        </p:tav>
                                        <p:tav tm="100000">
                                          <p:val>
                                            <p:fltVal val="0"/>
                                          </p:val>
                                        </p:tav>
                                      </p:tavLst>
                                    </p:anim>
                                    <p:animEffect transition="in" filter="fade">
                                      <p:cBhvr>
                                        <p:cTn id="17" dur="1000"/>
                                        <p:tgtEl>
                                          <p:spTgt spid="38918"/>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38919"/>
                                        </p:tgtEl>
                                        <p:attrNameLst>
                                          <p:attrName>style.visibility</p:attrName>
                                        </p:attrNameLst>
                                      </p:cBhvr>
                                      <p:to>
                                        <p:strVal val="visible"/>
                                      </p:to>
                                    </p:set>
                                    <p:anim calcmode="lin" valueType="num">
                                      <p:cBhvr>
                                        <p:cTn id="22" dur="1000" fill="hold"/>
                                        <p:tgtEl>
                                          <p:spTgt spid="38919"/>
                                        </p:tgtEl>
                                        <p:attrNameLst>
                                          <p:attrName>ppt_w</p:attrName>
                                        </p:attrNameLst>
                                      </p:cBhvr>
                                      <p:tavLst>
                                        <p:tav tm="0">
                                          <p:val>
                                            <p:fltVal val="0"/>
                                          </p:val>
                                        </p:tav>
                                        <p:tav tm="100000">
                                          <p:val>
                                            <p:strVal val="#ppt_w"/>
                                          </p:val>
                                        </p:tav>
                                      </p:tavLst>
                                    </p:anim>
                                    <p:anim calcmode="lin" valueType="num">
                                      <p:cBhvr>
                                        <p:cTn id="23" dur="1000" fill="hold"/>
                                        <p:tgtEl>
                                          <p:spTgt spid="38919"/>
                                        </p:tgtEl>
                                        <p:attrNameLst>
                                          <p:attrName>ppt_h</p:attrName>
                                        </p:attrNameLst>
                                      </p:cBhvr>
                                      <p:tavLst>
                                        <p:tav tm="0">
                                          <p:val>
                                            <p:fltVal val="0"/>
                                          </p:val>
                                        </p:tav>
                                        <p:tav tm="100000">
                                          <p:val>
                                            <p:strVal val="#ppt_h"/>
                                          </p:val>
                                        </p:tav>
                                      </p:tavLst>
                                    </p:anim>
                                    <p:anim calcmode="lin" valueType="num">
                                      <p:cBhvr>
                                        <p:cTn id="24" dur="1000" fill="hold"/>
                                        <p:tgtEl>
                                          <p:spTgt spid="38919"/>
                                        </p:tgtEl>
                                        <p:attrNameLst>
                                          <p:attrName>style.rotation</p:attrName>
                                        </p:attrNameLst>
                                      </p:cBhvr>
                                      <p:tavLst>
                                        <p:tav tm="0">
                                          <p:val>
                                            <p:fltVal val="90"/>
                                          </p:val>
                                        </p:tav>
                                        <p:tav tm="100000">
                                          <p:val>
                                            <p:fltVal val="0"/>
                                          </p:val>
                                        </p:tav>
                                      </p:tavLst>
                                    </p:anim>
                                    <p:animEffect transition="in" filter="fade">
                                      <p:cBhvr>
                                        <p:cTn id="25" dur="1000"/>
                                        <p:tgtEl>
                                          <p:spTgt spid="38919"/>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38920"/>
                                        </p:tgtEl>
                                        <p:attrNameLst>
                                          <p:attrName>style.visibility</p:attrName>
                                        </p:attrNameLst>
                                      </p:cBhvr>
                                      <p:to>
                                        <p:strVal val="visible"/>
                                      </p:to>
                                    </p:set>
                                    <p:anim calcmode="lin" valueType="num">
                                      <p:cBhvr>
                                        <p:cTn id="30" dur="1000" fill="hold"/>
                                        <p:tgtEl>
                                          <p:spTgt spid="38920"/>
                                        </p:tgtEl>
                                        <p:attrNameLst>
                                          <p:attrName>ppt_w</p:attrName>
                                        </p:attrNameLst>
                                      </p:cBhvr>
                                      <p:tavLst>
                                        <p:tav tm="0">
                                          <p:val>
                                            <p:fltVal val="0"/>
                                          </p:val>
                                        </p:tav>
                                        <p:tav tm="100000">
                                          <p:val>
                                            <p:strVal val="#ppt_w"/>
                                          </p:val>
                                        </p:tav>
                                      </p:tavLst>
                                    </p:anim>
                                    <p:anim calcmode="lin" valueType="num">
                                      <p:cBhvr>
                                        <p:cTn id="31" dur="1000" fill="hold"/>
                                        <p:tgtEl>
                                          <p:spTgt spid="38920"/>
                                        </p:tgtEl>
                                        <p:attrNameLst>
                                          <p:attrName>ppt_h</p:attrName>
                                        </p:attrNameLst>
                                      </p:cBhvr>
                                      <p:tavLst>
                                        <p:tav tm="0">
                                          <p:val>
                                            <p:fltVal val="0"/>
                                          </p:val>
                                        </p:tav>
                                        <p:tav tm="100000">
                                          <p:val>
                                            <p:strVal val="#ppt_h"/>
                                          </p:val>
                                        </p:tav>
                                      </p:tavLst>
                                    </p:anim>
                                    <p:anim calcmode="lin" valueType="num">
                                      <p:cBhvr>
                                        <p:cTn id="32" dur="1000" fill="hold"/>
                                        <p:tgtEl>
                                          <p:spTgt spid="38920"/>
                                        </p:tgtEl>
                                        <p:attrNameLst>
                                          <p:attrName>style.rotation</p:attrName>
                                        </p:attrNameLst>
                                      </p:cBhvr>
                                      <p:tavLst>
                                        <p:tav tm="0">
                                          <p:val>
                                            <p:fltVal val="90"/>
                                          </p:val>
                                        </p:tav>
                                        <p:tav tm="100000">
                                          <p:val>
                                            <p:fltVal val="0"/>
                                          </p:val>
                                        </p:tav>
                                      </p:tavLst>
                                    </p:anim>
                                    <p:animEffect transition="in" filter="fade">
                                      <p:cBhvr>
                                        <p:cTn id="33" dur="1000"/>
                                        <p:tgtEl>
                                          <p:spTgt spid="38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4"/>
          <p:cNvSpPr/>
          <p:nvPr/>
        </p:nvSpPr>
        <p:spPr>
          <a:xfrm>
            <a:off x="838200" y="76200"/>
            <a:ext cx="4191000" cy="398780"/>
          </a:xfrm>
          <a:prstGeom prst="rect">
            <a:avLst/>
          </a:prstGeom>
          <a:solidFill>
            <a:srgbClr val="FFFFFF"/>
          </a:solidFill>
          <a:ln w="9525">
            <a:noFill/>
          </a:ln>
        </p:spPr>
        <p:txBody>
          <a:bodyPr>
            <a:spAutoFit/>
          </a:bodyPr>
          <a:lstStyle/>
          <a:p>
            <a:pPr eaLnBrk="0" hangingPunct="0"/>
            <a:r>
              <a:rPr lang="en-US" altLang="en-US" sz="2000" b="0" i="0" dirty="0">
                <a:solidFill>
                  <a:srgbClr val="FF0000"/>
                </a:solidFill>
                <a:latin typeface="Times-BoldItalic" charset="0"/>
              </a:rPr>
              <a:t> </a:t>
            </a:r>
            <a:r>
              <a:rPr lang="en-US" altLang="en-US" sz="2000" i="0" dirty="0">
                <a:solidFill>
                  <a:srgbClr val="002060"/>
                </a:solidFill>
                <a:latin typeface="Times-BoldItalic" charset="0"/>
              </a:rPr>
              <a:t>SMTP Commands</a:t>
            </a:r>
          </a:p>
        </p:txBody>
      </p:sp>
      <p:grpSp>
        <p:nvGrpSpPr>
          <p:cNvPr id="50180" name="Group 4"/>
          <p:cNvGrpSpPr/>
          <p:nvPr/>
        </p:nvGrpSpPr>
        <p:grpSpPr>
          <a:xfrm>
            <a:off x="514350" y="865188"/>
            <a:ext cx="8248650" cy="5584825"/>
            <a:chOff x="514350" y="864870"/>
            <a:chExt cx="8248650" cy="5585460"/>
          </a:xfrm>
        </p:grpSpPr>
        <p:grpSp>
          <p:nvGrpSpPr>
            <p:cNvPr id="50182" name="Group 2"/>
            <p:cNvGrpSpPr/>
            <p:nvPr/>
          </p:nvGrpSpPr>
          <p:grpSpPr>
            <a:xfrm>
              <a:off x="514350" y="914400"/>
              <a:ext cx="8248650" cy="5535930"/>
              <a:chOff x="514350" y="914400"/>
              <a:chExt cx="8248650" cy="5535930"/>
            </a:xfrm>
          </p:grpSpPr>
          <p:pic>
            <p:nvPicPr>
              <p:cNvPr id="50184" name="Picture 10"/>
              <p:cNvPicPr>
                <a:picLocks noChangeAspect="1"/>
              </p:cNvPicPr>
              <p:nvPr/>
            </p:nvPicPr>
            <p:blipFill>
              <a:blip r:embed="rId3"/>
              <a:stretch>
                <a:fillRect/>
              </a:stretch>
            </p:blipFill>
            <p:spPr>
              <a:xfrm>
                <a:off x="514350" y="914400"/>
                <a:ext cx="8248650" cy="1730375"/>
              </a:xfrm>
              <a:prstGeom prst="rect">
                <a:avLst/>
              </a:prstGeom>
              <a:noFill/>
              <a:ln w="9525">
                <a:noFill/>
              </a:ln>
            </p:spPr>
          </p:pic>
          <p:pic>
            <p:nvPicPr>
              <p:cNvPr id="50185" name="Picture 3"/>
              <p:cNvPicPr>
                <a:picLocks noChangeAspect="1"/>
              </p:cNvPicPr>
              <p:nvPr/>
            </p:nvPicPr>
            <p:blipFill>
              <a:blip r:embed="rId4"/>
              <a:stretch>
                <a:fillRect/>
              </a:stretch>
            </p:blipFill>
            <p:spPr>
              <a:xfrm>
                <a:off x="521970" y="2590800"/>
                <a:ext cx="8241030" cy="3859530"/>
              </a:xfrm>
              <a:prstGeom prst="rect">
                <a:avLst/>
              </a:prstGeom>
              <a:noFill/>
              <a:ln w="9525">
                <a:noFill/>
              </a:ln>
            </p:spPr>
          </p:pic>
        </p:grpSp>
        <p:sp>
          <p:nvSpPr>
            <p:cNvPr id="50183" name="Rectangle 3"/>
            <p:cNvSpPr/>
            <p:nvPr/>
          </p:nvSpPr>
          <p:spPr>
            <a:xfrm>
              <a:off x="575441" y="864870"/>
              <a:ext cx="8138160" cy="5535930"/>
            </a:xfrm>
            <a:prstGeom prst="rect">
              <a:avLst/>
            </a:prstGeom>
            <a:noFill/>
            <a:ln w="101600" cap="flat" cmpd="sng">
              <a:solidFill>
                <a:srgbClr val="3366FF"/>
              </a:solidFill>
              <a:prstDash val="solid"/>
              <a:round/>
              <a:headEnd type="none" w="med" len="med"/>
              <a:tailEnd type="none" w="med" len="med"/>
            </a:ln>
          </p:spPr>
          <p:txBody>
            <a:bodyPr/>
            <a:lstStyle/>
            <a:p>
              <a:pPr eaLnBrk="0" hangingPunct="0"/>
              <a:endParaRPr lang="en-US" altLang="en-US" dirty="0">
                <a:latin typeface="Baby Kruffy" pitchFamily="2" charset="0"/>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4"/>
          <p:cNvSpPr/>
          <p:nvPr/>
        </p:nvSpPr>
        <p:spPr>
          <a:xfrm>
            <a:off x="838200" y="76200"/>
            <a:ext cx="5638800" cy="398780"/>
          </a:xfrm>
          <a:prstGeom prst="rect">
            <a:avLst/>
          </a:prstGeom>
          <a:solidFill>
            <a:srgbClr val="FFFFFF"/>
          </a:solidFill>
          <a:ln w="9525">
            <a:noFill/>
          </a:ln>
        </p:spPr>
        <p:txBody>
          <a:bodyPr>
            <a:spAutoFit/>
          </a:bodyPr>
          <a:lstStyle/>
          <a:p>
            <a:pPr eaLnBrk="0" hangingPunct="0"/>
            <a:r>
              <a:rPr lang="en-US" altLang="en-US" sz="2000" b="0" i="0" dirty="0">
                <a:solidFill>
                  <a:srgbClr val="FF0000"/>
                </a:solidFill>
                <a:latin typeface="Times-BoldItalic" charset="0"/>
              </a:rPr>
              <a:t> </a:t>
            </a:r>
            <a:r>
              <a:rPr lang="en-US" altLang="en-US" sz="2000" i="0" dirty="0">
                <a:solidFill>
                  <a:srgbClr val="002060"/>
                </a:solidFill>
                <a:latin typeface="Times-BoldItalic" charset="0"/>
              </a:rPr>
              <a:t>SMTP responses (</a:t>
            </a:r>
            <a:r>
              <a:rPr lang="en-US" altLang="en-US" sz="2000" i="0" dirty="0">
                <a:solidFill>
                  <a:srgbClr val="FF0000"/>
                </a:solidFill>
                <a:latin typeface="Times-BoldItalic" charset="0"/>
              </a:rPr>
              <a:t>Continued</a:t>
            </a:r>
            <a:r>
              <a:rPr lang="en-US" altLang="en-US" sz="2000" i="0" dirty="0">
                <a:solidFill>
                  <a:srgbClr val="002060"/>
                </a:solidFill>
                <a:latin typeface="Times-BoldItalic" charset="0"/>
              </a:rPr>
              <a:t>)</a:t>
            </a:r>
          </a:p>
        </p:txBody>
      </p:sp>
      <p:grpSp>
        <p:nvGrpSpPr>
          <p:cNvPr id="51204" name="Group 1"/>
          <p:cNvGrpSpPr/>
          <p:nvPr/>
        </p:nvGrpSpPr>
        <p:grpSpPr>
          <a:xfrm>
            <a:off x="457200" y="1219200"/>
            <a:ext cx="8289925" cy="4237038"/>
            <a:chOff x="457200" y="1219200"/>
            <a:chExt cx="8289925" cy="4237038"/>
          </a:xfrm>
        </p:grpSpPr>
        <p:pic>
          <p:nvPicPr>
            <p:cNvPr id="51206" name="Picture 7"/>
            <p:cNvPicPr>
              <a:picLocks noChangeAspect="1"/>
            </p:cNvPicPr>
            <p:nvPr/>
          </p:nvPicPr>
          <p:blipFill>
            <a:blip r:embed="rId3"/>
            <a:stretch>
              <a:fillRect/>
            </a:stretch>
          </p:blipFill>
          <p:spPr>
            <a:xfrm>
              <a:off x="457200" y="1219200"/>
              <a:ext cx="8289925" cy="4237038"/>
            </a:xfrm>
            <a:prstGeom prst="rect">
              <a:avLst/>
            </a:prstGeom>
            <a:noFill/>
            <a:ln w="9525">
              <a:noFill/>
            </a:ln>
          </p:spPr>
        </p:pic>
        <p:sp>
          <p:nvSpPr>
            <p:cNvPr id="51207" name="Rectangle 19"/>
            <p:cNvSpPr/>
            <p:nvPr/>
          </p:nvSpPr>
          <p:spPr>
            <a:xfrm>
              <a:off x="461140" y="1219200"/>
              <a:ext cx="8155809" cy="4237038"/>
            </a:xfrm>
            <a:prstGeom prst="rect">
              <a:avLst/>
            </a:prstGeom>
            <a:noFill/>
            <a:ln w="101600" cap="flat" cmpd="sng">
              <a:solidFill>
                <a:srgbClr val="3366FF"/>
              </a:solidFill>
              <a:prstDash val="solid"/>
              <a:round/>
              <a:headEnd type="none" w="med" len="med"/>
              <a:tailEnd type="none" w="med" len="med"/>
            </a:ln>
          </p:spPr>
          <p:txBody>
            <a:bodyPr/>
            <a:lstStyle/>
            <a:p>
              <a:pPr eaLnBrk="0" hangingPunct="0"/>
              <a:endParaRPr lang="en-US" altLang="en-US" dirty="0">
                <a:latin typeface="Baby Kruffy" pitchFamily="2" charset="0"/>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4"/>
          <p:cNvSpPr/>
          <p:nvPr/>
        </p:nvSpPr>
        <p:spPr>
          <a:xfrm>
            <a:off x="762000" y="76200"/>
            <a:ext cx="5334000" cy="398780"/>
          </a:xfrm>
          <a:prstGeom prst="rect">
            <a:avLst/>
          </a:prstGeom>
          <a:solidFill>
            <a:srgbClr val="FFFFFF"/>
          </a:solidFill>
          <a:ln w="9525">
            <a:noFill/>
          </a:ln>
        </p:spPr>
        <p:txBody>
          <a:bodyPr>
            <a:spAutoFit/>
          </a:bodyPr>
          <a:lstStyle/>
          <a:p>
            <a:pPr eaLnBrk="0" hangingPunct="0"/>
            <a:r>
              <a:rPr lang="en-US" altLang="en-US" sz="2000" b="0" i="0" dirty="0">
                <a:solidFill>
                  <a:srgbClr val="FF0000"/>
                </a:solidFill>
                <a:latin typeface="Times-BoldItalic" charset="0"/>
              </a:rPr>
              <a:t> </a:t>
            </a:r>
            <a:r>
              <a:rPr lang="en-US" altLang="en-US" sz="2000" i="0" dirty="0">
                <a:solidFill>
                  <a:srgbClr val="002060"/>
                </a:solidFill>
                <a:latin typeface="Times-BoldItalic" charset="0"/>
              </a:rPr>
              <a:t>SMTP responses (continued)</a:t>
            </a:r>
          </a:p>
        </p:txBody>
      </p:sp>
      <p:grpSp>
        <p:nvGrpSpPr>
          <p:cNvPr id="52228" name="Group 1"/>
          <p:cNvGrpSpPr/>
          <p:nvPr/>
        </p:nvGrpSpPr>
        <p:grpSpPr>
          <a:xfrm>
            <a:off x="381000" y="1828800"/>
            <a:ext cx="8328025" cy="3146425"/>
            <a:chOff x="381000" y="1828800"/>
            <a:chExt cx="8328025" cy="3146425"/>
          </a:xfrm>
        </p:grpSpPr>
        <p:pic>
          <p:nvPicPr>
            <p:cNvPr id="52230" name="Picture 3"/>
            <p:cNvPicPr>
              <a:picLocks noChangeAspect="1"/>
            </p:cNvPicPr>
            <p:nvPr/>
          </p:nvPicPr>
          <p:blipFill>
            <a:blip r:embed="rId3"/>
            <a:stretch>
              <a:fillRect/>
            </a:stretch>
          </p:blipFill>
          <p:spPr>
            <a:xfrm>
              <a:off x="381000" y="1828800"/>
              <a:ext cx="8328025" cy="3146425"/>
            </a:xfrm>
            <a:prstGeom prst="rect">
              <a:avLst/>
            </a:prstGeom>
            <a:noFill/>
            <a:ln w="9525">
              <a:noFill/>
            </a:ln>
          </p:spPr>
        </p:pic>
        <p:sp>
          <p:nvSpPr>
            <p:cNvPr id="52231" name="Rectangle 19"/>
            <p:cNvSpPr/>
            <p:nvPr/>
          </p:nvSpPr>
          <p:spPr>
            <a:xfrm>
              <a:off x="461140" y="1828801"/>
              <a:ext cx="8155809" cy="3146424"/>
            </a:xfrm>
            <a:prstGeom prst="rect">
              <a:avLst/>
            </a:prstGeom>
            <a:noFill/>
            <a:ln w="101600" cap="flat" cmpd="sng">
              <a:solidFill>
                <a:srgbClr val="3366FF"/>
              </a:solidFill>
              <a:prstDash val="solid"/>
              <a:round/>
              <a:headEnd type="none" w="med" len="med"/>
              <a:tailEnd type="none" w="med" len="med"/>
            </a:ln>
          </p:spPr>
          <p:txBody>
            <a:bodyPr/>
            <a:lstStyle/>
            <a:p>
              <a:pPr eaLnBrk="0" hangingPunct="0"/>
              <a:endParaRPr lang="en-US" altLang="en-US" dirty="0">
                <a:latin typeface="Baby Kruffy" pitchFamily="2" charset="0"/>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0"/>
          <p:cNvSpPr txBox="1"/>
          <p:nvPr/>
        </p:nvSpPr>
        <p:spPr>
          <a:xfrm>
            <a:off x="76200" y="696913"/>
            <a:ext cx="8839200" cy="4362450"/>
          </a:xfrm>
          <a:prstGeom prst="rect">
            <a:avLst/>
          </a:prstGeom>
          <a:noFill/>
          <a:ln w="9525">
            <a:noFill/>
          </a:ln>
        </p:spPr>
        <p:txBody>
          <a:bodyPr>
            <a:spAutoFit/>
          </a:bodyPr>
          <a:lstStyle/>
          <a:p>
            <a:pPr algn="just" eaLnBrk="0" hangingPunct="0"/>
            <a:r>
              <a:rPr lang="en-US" altLang="en-US" sz="2800" b="0" i="0" dirty="0">
                <a:latin typeface="Times New Roman" panose="02020603050405020304" charset="0"/>
                <a:cs typeface="Times New Roman" panose="02020603050405020304" charset="0"/>
              </a:rPr>
              <a:t>To show the three mail transfer phases, we show all of the steps described above using the information depicted in Figure 26.16. In the figure, we have separated the messages related to the envelope, header, and body in the data transfer section. Note that the steps in this figure are repeated two times in each e-mail transfer: once from the e-mail sender to the local mail server and once from the local mail server to the remote mail server. The local mail server, after receiving the whole e-mail message, may spool it and send it to the remote mail server at another time.</a:t>
            </a:r>
            <a:endParaRPr lang="en-US" altLang="en-US" sz="2800" b="0" i="0" dirty="0">
              <a:latin typeface="Times New Roman" panose="02020603050405020304" charset="0"/>
              <a:ea typeface="Times New Roman" panose="02020603050405020304" charset="0"/>
            </a:endParaRPr>
          </a:p>
        </p:txBody>
      </p:sp>
      <p:grpSp>
        <p:nvGrpSpPr>
          <p:cNvPr id="53251" name="Group 23"/>
          <p:cNvGrpSpPr/>
          <p:nvPr/>
        </p:nvGrpSpPr>
        <p:grpSpPr>
          <a:xfrm>
            <a:off x="0" y="0"/>
            <a:ext cx="9144000" cy="609600"/>
            <a:chOff x="0" y="2448"/>
            <a:chExt cx="5760" cy="384"/>
          </a:xfrm>
        </p:grpSpPr>
        <p:sp>
          <p:nvSpPr>
            <p:cNvPr id="53253"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lstStyle/>
            <a:p>
              <a:pPr eaLnBrk="0" hangingPunct="0"/>
              <a:endParaRPr lang="en-US" altLang="en-US" dirty="0">
                <a:latin typeface="Baby Kruffy" pitchFamily="2" charset="0"/>
              </a:endParaRPr>
            </a:p>
          </p:txBody>
        </p:sp>
        <p:sp>
          <p:nvSpPr>
            <p:cNvPr id="53254" name="Text Box 15"/>
            <p:cNvSpPr txBox="1"/>
            <p:nvPr/>
          </p:nvSpPr>
          <p:spPr>
            <a:xfrm>
              <a:off x="0" y="2448"/>
              <a:ext cx="2029" cy="371"/>
            </a:xfrm>
            <a:prstGeom prst="rect">
              <a:avLst/>
            </a:prstGeom>
            <a:solidFill>
              <a:srgbClr val="2CB843"/>
            </a:solidFill>
            <a:ln w="9525" cap="flat" cmpd="sng">
              <a:solidFill>
                <a:srgbClr val="00CC00"/>
              </a:solidFill>
              <a:prstDash val="solid"/>
              <a:miter/>
              <a:headEnd type="none" w="med" len="med"/>
              <a:tailEnd type="none" w="med" len="med"/>
            </a:ln>
          </p:spPr>
          <p:txBody>
            <a:bodyPr wrap="none">
              <a:spAutoFit/>
            </a:bodyPr>
            <a:lstStyle/>
            <a:p>
              <a:pPr eaLnBrk="0" hangingPunct="0"/>
              <a:r>
                <a:rPr lang="en-US" altLang="en-US" dirty="0">
                  <a:solidFill>
                    <a:schemeClr val="bg1"/>
                  </a:solidFill>
                  <a:latin typeface="Tahoma" panose="020B0604030504040204" pitchFamily="34" charset="0"/>
                </a:rPr>
                <a:t>Example 26.12</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solidFill>
                  <a:srgbClr val="FF0000"/>
                </a:solidFill>
                <a:latin typeface="Times-BoldItalic" charset="0"/>
              </a:rPr>
              <a:t> </a:t>
            </a:r>
            <a:r>
              <a:rPr lang="en-US" altLang="en-US" sz="2000" dirty="0">
                <a:latin typeface="Times-BoldItalic" charset="0"/>
              </a:rPr>
              <a:t> Example 26.12</a:t>
            </a:r>
            <a:endParaRPr lang="en-US" altLang="en-US" sz="2000" dirty="0">
              <a:solidFill>
                <a:schemeClr val="bg2"/>
              </a:solidFill>
              <a:latin typeface="Times-BoldItalic" charset="0"/>
            </a:endParaRPr>
          </a:p>
        </p:txBody>
      </p:sp>
      <p:pic>
        <p:nvPicPr>
          <p:cNvPr id="39941" name="Picture 5"/>
          <p:cNvPicPr>
            <a:picLocks noChangeAspect="1"/>
          </p:cNvPicPr>
          <p:nvPr/>
        </p:nvPicPr>
        <p:blipFill>
          <a:blip r:embed="rId4"/>
          <a:stretch>
            <a:fillRect/>
          </a:stretch>
        </p:blipFill>
        <p:spPr>
          <a:xfrm>
            <a:off x="2209800" y="533400"/>
            <a:ext cx="965200" cy="6049963"/>
          </a:xfrm>
          <a:prstGeom prst="rect">
            <a:avLst/>
          </a:prstGeom>
          <a:noFill/>
          <a:ln w="9525">
            <a:noFill/>
          </a:ln>
        </p:spPr>
      </p:pic>
      <p:pic>
        <p:nvPicPr>
          <p:cNvPr id="39942" name="Picture 6"/>
          <p:cNvPicPr>
            <a:picLocks noChangeAspect="1"/>
          </p:cNvPicPr>
          <p:nvPr/>
        </p:nvPicPr>
        <p:blipFill>
          <a:blip r:embed="rId5"/>
          <a:stretch>
            <a:fillRect/>
          </a:stretch>
        </p:blipFill>
        <p:spPr>
          <a:xfrm>
            <a:off x="5381625" y="533400"/>
            <a:ext cx="1019175" cy="6018213"/>
          </a:xfrm>
          <a:prstGeom prst="rect">
            <a:avLst/>
          </a:prstGeom>
          <a:noFill/>
          <a:ln w="9525">
            <a:noFill/>
          </a:ln>
        </p:spPr>
      </p:pic>
      <p:pic>
        <p:nvPicPr>
          <p:cNvPr id="39944" name="Picture 8"/>
          <p:cNvPicPr>
            <a:picLocks noChangeAspect="1"/>
          </p:cNvPicPr>
          <p:nvPr/>
        </p:nvPicPr>
        <p:blipFill>
          <a:blip r:embed="rId6"/>
          <a:stretch>
            <a:fillRect/>
          </a:stretch>
        </p:blipFill>
        <p:spPr>
          <a:xfrm>
            <a:off x="2665413" y="1752600"/>
            <a:ext cx="3343275" cy="1009650"/>
          </a:xfrm>
          <a:prstGeom prst="rect">
            <a:avLst/>
          </a:prstGeom>
          <a:noFill/>
          <a:ln w="9525">
            <a:noFill/>
          </a:ln>
        </p:spPr>
      </p:pic>
      <p:pic>
        <p:nvPicPr>
          <p:cNvPr id="39945" name="Picture 9"/>
          <p:cNvPicPr>
            <a:picLocks noChangeAspect="1"/>
          </p:cNvPicPr>
          <p:nvPr/>
        </p:nvPicPr>
        <p:blipFill>
          <a:blip r:embed="rId7"/>
          <a:stretch>
            <a:fillRect/>
          </a:stretch>
        </p:blipFill>
        <p:spPr>
          <a:xfrm>
            <a:off x="2681288" y="2819400"/>
            <a:ext cx="3327400" cy="1381125"/>
          </a:xfrm>
          <a:prstGeom prst="rect">
            <a:avLst/>
          </a:prstGeom>
          <a:noFill/>
          <a:ln w="9525">
            <a:noFill/>
          </a:ln>
        </p:spPr>
      </p:pic>
      <p:pic>
        <p:nvPicPr>
          <p:cNvPr id="39946" name="Picture 10"/>
          <p:cNvPicPr>
            <a:picLocks noChangeAspect="1"/>
          </p:cNvPicPr>
          <p:nvPr/>
        </p:nvPicPr>
        <p:blipFill>
          <a:blip r:embed="rId8"/>
          <a:stretch>
            <a:fillRect/>
          </a:stretch>
        </p:blipFill>
        <p:spPr>
          <a:xfrm>
            <a:off x="2678113" y="4343400"/>
            <a:ext cx="3313112" cy="161925"/>
          </a:xfrm>
          <a:prstGeom prst="rect">
            <a:avLst/>
          </a:prstGeom>
          <a:noFill/>
          <a:ln w="9525">
            <a:noFill/>
          </a:ln>
        </p:spPr>
      </p:pic>
      <p:pic>
        <p:nvPicPr>
          <p:cNvPr id="39947" name="Picture 11"/>
          <p:cNvPicPr>
            <a:picLocks noChangeAspect="1"/>
          </p:cNvPicPr>
          <p:nvPr/>
        </p:nvPicPr>
        <p:blipFill>
          <a:blip r:embed="rId9"/>
          <a:stretch>
            <a:fillRect/>
          </a:stretch>
        </p:blipFill>
        <p:spPr>
          <a:xfrm>
            <a:off x="2728913" y="4648200"/>
            <a:ext cx="3322637" cy="1225550"/>
          </a:xfrm>
          <a:prstGeom prst="rect">
            <a:avLst/>
          </a:prstGeom>
          <a:noFill/>
          <a:ln w="9525">
            <a:noFill/>
          </a:ln>
        </p:spPr>
      </p:pic>
      <p:pic>
        <p:nvPicPr>
          <p:cNvPr id="39948" name="Picture 12"/>
          <p:cNvPicPr>
            <a:picLocks noChangeAspect="1"/>
          </p:cNvPicPr>
          <p:nvPr/>
        </p:nvPicPr>
        <p:blipFill>
          <a:blip r:embed="rId10"/>
          <a:stretch>
            <a:fillRect/>
          </a:stretch>
        </p:blipFill>
        <p:spPr>
          <a:xfrm>
            <a:off x="2682875" y="5943600"/>
            <a:ext cx="3324225" cy="527050"/>
          </a:xfrm>
          <a:prstGeom prst="rect">
            <a:avLst/>
          </a:prstGeom>
          <a:noFill/>
          <a:ln w="9525">
            <a:noFill/>
          </a:ln>
        </p:spPr>
      </p:pic>
      <p:pic>
        <p:nvPicPr>
          <p:cNvPr id="39954" name="Picture 18"/>
          <p:cNvPicPr>
            <a:picLocks noChangeAspect="1"/>
          </p:cNvPicPr>
          <p:nvPr/>
        </p:nvPicPr>
        <p:blipFill>
          <a:blip r:embed="rId11"/>
          <a:stretch>
            <a:fillRect/>
          </a:stretch>
        </p:blipFill>
        <p:spPr>
          <a:xfrm>
            <a:off x="2598738" y="914400"/>
            <a:ext cx="3370262" cy="698500"/>
          </a:xfrm>
          <a:prstGeom prst="rect">
            <a:avLst/>
          </a:prstGeom>
          <a:noFill/>
          <a:ln w="9525">
            <a:noFill/>
          </a:ln>
        </p:spPr>
      </p:pic>
      <p:pic>
        <p:nvPicPr>
          <p:cNvPr id="39956" name="Picture 20"/>
          <p:cNvPicPr>
            <a:picLocks noChangeAspect="1"/>
          </p:cNvPicPr>
          <p:nvPr/>
        </p:nvPicPr>
        <p:blipFill>
          <a:blip r:embed="rId12"/>
          <a:stretch>
            <a:fillRect/>
          </a:stretch>
        </p:blipFill>
        <p:spPr>
          <a:xfrm>
            <a:off x="6521450" y="947738"/>
            <a:ext cx="987425" cy="530225"/>
          </a:xfrm>
          <a:prstGeom prst="rect">
            <a:avLst/>
          </a:prstGeom>
          <a:noFill/>
          <a:ln w="9525">
            <a:noFill/>
          </a:ln>
        </p:spPr>
      </p:pic>
      <p:pic>
        <p:nvPicPr>
          <p:cNvPr id="39957" name="Picture 21"/>
          <p:cNvPicPr>
            <a:picLocks noChangeAspect="1"/>
          </p:cNvPicPr>
          <p:nvPr/>
        </p:nvPicPr>
        <p:blipFill>
          <a:blip r:embed="rId13"/>
          <a:stretch>
            <a:fillRect/>
          </a:stretch>
        </p:blipFill>
        <p:spPr>
          <a:xfrm>
            <a:off x="6553200" y="1797050"/>
            <a:ext cx="654050" cy="3994150"/>
          </a:xfrm>
          <a:prstGeom prst="rect">
            <a:avLst/>
          </a:prstGeom>
          <a:noFill/>
          <a:ln w="9525">
            <a:noFill/>
          </a:ln>
        </p:spPr>
      </p:pic>
      <p:pic>
        <p:nvPicPr>
          <p:cNvPr id="39958" name="Picture 22"/>
          <p:cNvPicPr>
            <a:picLocks noChangeAspect="1"/>
          </p:cNvPicPr>
          <p:nvPr/>
        </p:nvPicPr>
        <p:blipFill>
          <a:blip r:embed="rId14"/>
          <a:stretch>
            <a:fillRect/>
          </a:stretch>
        </p:blipFill>
        <p:spPr>
          <a:xfrm>
            <a:off x="6577013" y="6024563"/>
            <a:ext cx="876300" cy="3651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39954"/>
                                        </p:tgtEl>
                                        <p:attrNameLst>
                                          <p:attrName>style.visibility</p:attrName>
                                        </p:attrNameLst>
                                      </p:cBhvr>
                                      <p:to>
                                        <p:strVal val="visible"/>
                                      </p:to>
                                    </p:set>
                                    <p:animEffect transition="in" filter="wipe(up)">
                                      <p:cBhvr>
                                        <p:cTn id="13" dur="500"/>
                                        <p:tgtEl>
                                          <p:spTgt spid="3995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3" fill="hold" nodeType="clickEffect">
                                  <p:stCondLst>
                                    <p:cond delay="0"/>
                                  </p:stCondLst>
                                  <p:childTnLst>
                                    <p:set>
                                      <p:cBhvr>
                                        <p:cTn id="17" dur="1" fill="hold">
                                          <p:stCondLst>
                                            <p:cond delay="0"/>
                                          </p:stCondLst>
                                        </p:cTn>
                                        <p:tgtEl>
                                          <p:spTgt spid="39956"/>
                                        </p:tgtEl>
                                        <p:attrNameLst>
                                          <p:attrName>style.visibility</p:attrName>
                                        </p:attrNameLst>
                                      </p:cBhvr>
                                      <p:to>
                                        <p:strVal val="visible"/>
                                      </p:to>
                                    </p:set>
                                    <p:anim calcmode="lin" valueType="num">
                                      <p:cBhvr additive="base">
                                        <p:cTn id="18" dur="500" fill="hold"/>
                                        <p:tgtEl>
                                          <p:spTgt spid="39956"/>
                                        </p:tgtEl>
                                        <p:attrNameLst>
                                          <p:attrName>ppt_x</p:attrName>
                                        </p:attrNameLst>
                                      </p:cBhvr>
                                      <p:tavLst>
                                        <p:tav tm="0">
                                          <p:val>
                                            <p:strVal val="1+#ppt_w/2"/>
                                          </p:val>
                                        </p:tav>
                                        <p:tav tm="100000">
                                          <p:val>
                                            <p:strVal val="#ppt_x"/>
                                          </p:val>
                                        </p:tav>
                                      </p:tavLst>
                                    </p:anim>
                                    <p:anim calcmode="lin" valueType="num">
                                      <p:cBhvr additive="base">
                                        <p:cTn id="19" dur="500" fill="hold"/>
                                        <p:tgtEl>
                                          <p:spTgt spid="39956"/>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9944"/>
                                        </p:tgtEl>
                                        <p:attrNameLst>
                                          <p:attrName>style.visibility</p:attrName>
                                        </p:attrNameLst>
                                      </p:cBhvr>
                                      <p:to>
                                        <p:strVal val="visible"/>
                                      </p:to>
                                    </p:set>
                                    <p:animEffect transition="in" filter="wipe(up)">
                                      <p:cBhvr>
                                        <p:cTn id="24" dur="500"/>
                                        <p:tgtEl>
                                          <p:spTgt spid="3994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39945"/>
                                        </p:tgtEl>
                                        <p:attrNameLst>
                                          <p:attrName>style.visibility</p:attrName>
                                        </p:attrNameLst>
                                      </p:cBhvr>
                                      <p:to>
                                        <p:strVal val="visible"/>
                                      </p:to>
                                    </p:set>
                                    <p:animEffect transition="in" filter="wipe(up)">
                                      <p:cBhvr>
                                        <p:cTn id="29" dur="500"/>
                                        <p:tgtEl>
                                          <p:spTgt spid="39945"/>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39946"/>
                                        </p:tgtEl>
                                        <p:attrNameLst>
                                          <p:attrName>style.visibility</p:attrName>
                                        </p:attrNameLst>
                                      </p:cBhvr>
                                      <p:to>
                                        <p:strVal val="visible"/>
                                      </p:to>
                                    </p:set>
                                    <p:anim calcmode="lin" valueType="num">
                                      <p:cBhvr>
                                        <p:cTn id="34" dur="1000" fill="hold"/>
                                        <p:tgtEl>
                                          <p:spTgt spid="39946"/>
                                        </p:tgtEl>
                                        <p:attrNameLst>
                                          <p:attrName>ppt_w</p:attrName>
                                        </p:attrNameLst>
                                      </p:cBhvr>
                                      <p:tavLst>
                                        <p:tav tm="0">
                                          <p:val>
                                            <p:fltVal val="0"/>
                                          </p:val>
                                        </p:tav>
                                        <p:tav tm="100000">
                                          <p:val>
                                            <p:strVal val="#ppt_w"/>
                                          </p:val>
                                        </p:tav>
                                      </p:tavLst>
                                    </p:anim>
                                    <p:anim calcmode="lin" valueType="num">
                                      <p:cBhvr>
                                        <p:cTn id="35" dur="1000" fill="hold"/>
                                        <p:tgtEl>
                                          <p:spTgt spid="39946"/>
                                        </p:tgtEl>
                                        <p:attrNameLst>
                                          <p:attrName>ppt_h</p:attrName>
                                        </p:attrNameLst>
                                      </p:cBhvr>
                                      <p:tavLst>
                                        <p:tav tm="0">
                                          <p:val>
                                            <p:fltVal val="0"/>
                                          </p:val>
                                        </p:tav>
                                        <p:tav tm="100000">
                                          <p:val>
                                            <p:strVal val="#ppt_h"/>
                                          </p:val>
                                        </p:tav>
                                      </p:tavLst>
                                    </p:anim>
                                    <p:anim calcmode="lin" valueType="num">
                                      <p:cBhvr>
                                        <p:cTn id="36" dur="1000" fill="hold"/>
                                        <p:tgtEl>
                                          <p:spTgt spid="39946"/>
                                        </p:tgtEl>
                                        <p:attrNameLst>
                                          <p:attrName>style.rotation</p:attrName>
                                        </p:attrNameLst>
                                      </p:cBhvr>
                                      <p:tavLst>
                                        <p:tav tm="0">
                                          <p:val>
                                            <p:fltVal val="90"/>
                                          </p:val>
                                        </p:tav>
                                        <p:tav tm="100000">
                                          <p:val>
                                            <p:fltVal val="0"/>
                                          </p:val>
                                        </p:tav>
                                      </p:tavLst>
                                    </p:anim>
                                    <p:animEffect transition="in" filter="fade">
                                      <p:cBhvr>
                                        <p:cTn id="37" dur="1000"/>
                                        <p:tgtEl>
                                          <p:spTgt spid="39946"/>
                                        </p:tgtEl>
                                      </p:cBhvr>
                                    </p:animEffect>
                                  </p:childTnLst>
                                  <p:subTnLst>
                                    <p:audio>
                                      <p:cMediaNode>
                                        <p:cTn display="0" masterRel="sameClick">
                                          <p:stCondLst>
                                            <p:cond evt="begin" delay="0">
                                              <p:tn val="32"/>
                                            </p:cond>
                                          </p:stCondLst>
                                          <p:endCondLst>
                                            <p:cond evt="onStopAudio" delay="0">
                                              <p:tgtEl>
                                                <p:sldTgt/>
                                              </p:tgtEl>
                                            </p:cond>
                                          </p:endCondLst>
                                        </p:cTn>
                                        <p:tgtEl>
                                          <p:sndTgt r:embed="rId3" name="bomb.wav"/>
                                        </p:tgtEl>
                                      </p:cMediaNode>
                                    </p:audio>
                                  </p:sub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9947"/>
                                        </p:tgtEl>
                                        <p:attrNameLst>
                                          <p:attrName>style.visibility</p:attrName>
                                        </p:attrNameLst>
                                      </p:cBhvr>
                                      <p:to>
                                        <p:strVal val="visible"/>
                                      </p:to>
                                    </p:set>
                                    <p:animEffect transition="in" filter="wipe(up)">
                                      <p:cBhvr>
                                        <p:cTn id="42" dur="500"/>
                                        <p:tgtEl>
                                          <p:spTgt spid="39947"/>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39957"/>
                                        </p:tgtEl>
                                        <p:attrNameLst>
                                          <p:attrName>style.visibility</p:attrName>
                                        </p:attrNameLst>
                                      </p:cBhvr>
                                      <p:to>
                                        <p:strVal val="visible"/>
                                      </p:to>
                                    </p:set>
                                    <p:anim calcmode="lin" valueType="num">
                                      <p:cBhvr additive="base">
                                        <p:cTn id="47" dur="500" fill="hold"/>
                                        <p:tgtEl>
                                          <p:spTgt spid="39957"/>
                                        </p:tgtEl>
                                        <p:attrNameLst>
                                          <p:attrName>ppt_x</p:attrName>
                                        </p:attrNameLst>
                                      </p:cBhvr>
                                      <p:tavLst>
                                        <p:tav tm="0">
                                          <p:val>
                                            <p:strVal val="1+#ppt_w/2"/>
                                          </p:val>
                                        </p:tav>
                                        <p:tav tm="100000">
                                          <p:val>
                                            <p:strVal val="#ppt_x"/>
                                          </p:val>
                                        </p:tav>
                                      </p:tavLst>
                                    </p:anim>
                                    <p:anim calcmode="lin" valueType="num">
                                      <p:cBhvr additive="base">
                                        <p:cTn id="48" dur="500" fill="hold"/>
                                        <p:tgtEl>
                                          <p:spTgt spid="39957"/>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39948"/>
                                        </p:tgtEl>
                                        <p:attrNameLst>
                                          <p:attrName>style.visibility</p:attrName>
                                        </p:attrNameLst>
                                      </p:cBhvr>
                                      <p:to>
                                        <p:strVal val="visible"/>
                                      </p:to>
                                    </p:set>
                                    <p:animEffect transition="in" filter="wipe(up)">
                                      <p:cBhvr>
                                        <p:cTn id="53" dur="500"/>
                                        <p:tgtEl>
                                          <p:spTgt spid="39948"/>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6" fill="hold" nodeType="clickEffect">
                                  <p:stCondLst>
                                    <p:cond delay="0"/>
                                  </p:stCondLst>
                                  <p:childTnLst>
                                    <p:set>
                                      <p:cBhvr>
                                        <p:cTn id="57" dur="1" fill="hold">
                                          <p:stCondLst>
                                            <p:cond delay="0"/>
                                          </p:stCondLst>
                                        </p:cTn>
                                        <p:tgtEl>
                                          <p:spTgt spid="39958"/>
                                        </p:tgtEl>
                                        <p:attrNameLst>
                                          <p:attrName>style.visibility</p:attrName>
                                        </p:attrNameLst>
                                      </p:cBhvr>
                                      <p:to>
                                        <p:strVal val="visible"/>
                                      </p:to>
                                    </p:set>
                                    <p:anim calcmode="lin" valueType="num">
                                      <p:cBhvr additive="base">
                                        <p:cTn id="58" dur="500" fill="hold"/>
                                        <p:tgtEl>
                                          <p:spTgt spid="39958"/>
                                        </p:tgtEl>
                                        <p:attrNameLst>
                                          <p:attrName>ppt_x</p:attrName>
                                        </p:attrNameLst>
                                      </p:cBhvr>
                                      <p:tavLst>
                                        <p:tav tm="0">
                                          <p:val>
                                            <p:strVal val="1+#ppt_w/2"/>
                                          </p:val>
                                        </p:tav>
                                        <p:tav tm="100000">
                                          <p:val>
                                            <p:strVal val="#ppt_x"/>
                                          </p:val>
                                        </p:tav>
                                      </p:tavLst>
                                    </p:anim>
                                    <p:anim calcmode="lin" valueType="num">
                                      <p:cBhvr additive="base">
                                        <p:cTn id="59" dur="500" fill="hold"/>
                                        <p:tgtEl>
                                          <p:spTgt spid="399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solidFill>
                  <a:srgbClr val="FF0000"/>
                </a:solidFill>
                <a:latin typeface="Times-BoldItalic" charset="0"/>
              </a:rPr>
              <a:t> </a:t>
            </a:r>
            <a:r>
              <a:rPr lang="en-US" altLang="en-US" sz="2000" dirty="0">
                <a:latin typeface="Times-BoldItalic" charset="0"/>
              </a:rPr>
              <a:t>POP3</a:t>
            </a:r>
            <a:endParaRPr lang="en-US" altLang="en-US" sz="2000" dirty="0">
              <a:solidFill>
                <a:schemeClr val="bg2"/>
              </a:solidFill>
              <a:latin typeface="Times-BoldItalic" charset="0"/>
            </a:endParaRPr>
          </a:p>
        </p:txBody>
      </p:sp>
      <p:pic>
        <p:nvPicPr>
          <p:cNvPr id="40965" name="Picture 5"/>
          <p:cNvPicPr>
            <a:picLocks noChangeAspect="1"/>
          </p:cNvPicPr>
          <p:nvPr/>
        </p:nvPicPr>
        <p:blipFill>
          <a:blip r:embed="rId4"/>
          <a:stretch>
            <a:fillRect/>
          </a:stretch>
        </p:blipFill>
        <p:spPr>
          <a:xfrm>
            <a:off x="152400" y="1143000"/>
            <a:ext cx="2165350" cy="4994275"/>
          </a:xfrm>
          <a:prstGeom prst="rect">
            <a:avLst/>
          </a:prstGeom>
          <a:noFill/>
          <a:ln w="9525">
            <a:noFill/>
          </a:ln>
        </p:spPr>
      </p:pic>
      <p:pic>
        <p:nvPicPr>
          <p:cNvPr id="40966" name="Picture 6"/>
          <p:cNvPicPr>
            <a:picLocks noChangeAspect="1"/>
          </p:cNvPicPr>
          <p:nvPr/>
        </p:nvPicPr>
        <p:blipFill>
          <a:blip r:embed="rId5"/>
          <a:stretch>
            <a:fillRect/>
          </a:stretch>
        </p:blipFill>
        <p:spPr>
          <a:xfrm>
            <a:off x="6553200" y="1244600"/>
            <a:ext cx="2536825" cy="4892675"/>
          </a:xfrm>
          <a:prstGeom prst="rect">
            <a:avLst/>
          </a:prstGeom>
          <a:noFill/>
          <a:ln w="9525">
            <a:noFill/>
          </a:ln>
        </p:spPr>
      </p:pic>
      <p:pic>
        <p:nvPicPr>
          <p:cNvPr id="40968" name="Picture 8"/>
          <p:cNvPicPr>
            <a:picLocks noChangeAspect="1"/>
          </p:cNvPicPr>
          <p:nvPr/>
        </p:nvPicPr>
        <p:blipFill>
          <a:blip r:embed="rId6"/>
          <a:stretch>
            <a:fillRect/>
          </a:stretch>
        </p:blipFill>
        <p:spPr>
          <a:xfrm>
            <a:off x="2401888" y="1752600"/>
            <a:ext cx="4227512" cy="263525"/>
          </a:xfrm>
          <a:prstGeom prst="rect">
            <a:avLst/>
          </a:prstGeom>
          <a:noFill/>
          <a:ln w="9525">
            <a:noFill/>
          </a:ln>
        </p:spPr>
      </p:pic>
      <p:pic>
        <p:nvPicPr>
          <p:cNvPr id="40969" name="Picture 9"/>
          <p:cNvPicPr>
            <a:picLocks noChangeAspect="1"/>
          </p:cNvPicPr>
          <p:nvPr/>
        </p:nvPicPr>
        <p:blipFill>
          <a:blip r:embed="rId7"/>
          <a:stretch>
            <a:fillRect/>
          </a:stretch>
        </p:blipFill>
        <p:spPr>
          <a:xfrm>
            <a:off x="2416175" y="2133600"/>
            <a:ext cx="4137025" cy="263525"/>
          </a:xfrm>
          <a:prstGeom prst="rect">
            <a:avLst/>
          </a:prstGeom>
          <a:noFill/>
          <a:ln w="9525">
            <a:noFill/>
          </a:ln>
        </p:spPr>
      </p:pic>
      <p:pic>
        <p:nvPicPr>
          <p:cNvPr id="40970" name="Picture 10"/>
          <p:cNvPicPr>
            <a:picLocks noChangeAspect="1"/>
          </p:cNvPicPr>
          <p:nvPr/>
        </p:nvPicPr>
        <p:blipFill>
          <a:blip r:embed="rId8"/>
          <a:stretch>
            <a:fillRect/>
          </a:stretch>
        </p:blipFill>
        <p:spPr>
          <a:xfrm>
            <a:off x="2401888" y="2514600"/>
            <a:ext cx="4062412" cy="263525"/>
          </a:xfrm>
          <a:prstGeom prst="rect">
            <a:avLst/>
          </a:prstGeom>
          <a:noFill/>
          <a:ln w="9525">
            <a:noFill/>
          </a:ln>
        </p:spPr>
      </p:pic>
      <p:pic>
        <p:nvPicPr>
          <p:cNvPr id="11" name="Picture 9"/>
          <p:cNvPicPr>
            <a:picLocks noChangeAspect="1"/>
          </p:cNvPicPr>
          <p:nvPr/>
        </p:nvPicPr>
        <p:blipFill>
          <a:blip r:embed="rId7"/>
          <a:stretch>
            <a:fillRect/>
          </a:stretch>
        </p:blipFill>
        <p:spPr>
          <a:xfrm>
            <a:off x="2416175" y="2895600"/>
            <a:ext cx="4137025" cy="263525"/>
          </a:xfrm>
          <a:prstGeom prst="rect">
            <a:avLst/>
          </a:prstGeom>
          <a:noFill/>
          <a:ln w="9525">
            <a:noFill/>
          </a:ln>
        </p:spPr>
      </p:pic>
      <p:pic>
        <p:nvPicPr>
          <p:cNvPr id="40971" name="Picture 11"/>
          <p:cNvPicPr>
            <a:picLocks noChangeAspect="1"/>
          </p:cNvPicPr>
          <p:nvPr/>
        </p:nvPicPr>
        <p:blipFill>
          <a:blip r:embed="rId9"/>
          <a:stretch>
            <a:fillRect/>
          </a:stretch>
        </p:blipFill>
        <p:spPr>
          <a:xfrm>
            <a:off x="2376488" y="3317875"/>
            <a:ext cx="4114800" cy="263525"/>
          </a:xfrm>
          <a:prstGeom prst="rect">
            <a:avLst/>
          </a:prstGeom>
          <a:noFill/>
          <a:ln w="9525">
            <a:noFill/>
          </a:ln>
        </p:spPr>
      </p:pic>
      <p:pic>
        <p:nvPicPr>
          <p:cNvPr id="40972" name="Picture 12"/>
          <p:cNvPicPr>
            <a:picLocks noChangeAspect="1"/>
          </p:cNvPicPr>
          <p:nvPr/>
        </p:nvPicPr>
        <p:blipFill>
          <a:blip r:embed="rId10"/>
          <a:stretch>
            <a:fillRect/>
          </a:stretch>
        </p:blipFill>
        <p:spPr>
          <a:xfrm>
            <a:off x="2378075" y="3733800"/>
            <a:ext cx="4175125" cy="263525"/>
          </a:xfrm>
          <a:prstGeom prst="rect">
            <a:avLst/>
          </a:prstGeom>
          <a:noFill/>
          <a:ln w="9525">
            <a:noFill/>
          </a:ln>
        </p:spPr>
      </p:pic>
      <p:pic>
        <p:nvPicPr>
          <p:cNvPr id="40973" name="Picture 13"/>
          <p:cNvPicPr>
            <a:picLocks noChangeAspect="1"/>
          </p:cNvPicPr>
          <p:nvPr/>
        </p:nvPicPr>
        <p:blipFill>
          <a:blip r:embed="rId11"/>
          <a:stretch>
            <a:fillRect/>
          </a:stretch>
        </p:blipFill>
        <p:spPr>
          <a:xfrm>
            <a:off x="2362200" y="4191000"/>
            <a:ext cx="4237038" cy="263525"/>
          </a:xfrm>
          <a:prstGeom prst="rect">
            <a:avLst/>
          </a:prstGeom>
          <a:noFill/>
          <a:ln w="9525">
            <a:noFill/>
          </a:ln>
        </p:spPr>
      </p:pic>
      <p:pic>
        <p:nvPicPr>
          <p:cNvPr id="40974" name="Picture 14"/>
          <p:cNvPicPr>
            <a:picLocks noChangeAspect="1"/>
          </p:cNvPicPr>
          <p:nvPr/>
        </p:nvPicPr>
        <p:blipFill>
          <a:blip r:embed="rId12"/>
          <a:stretch>
            <a:fillRect/>
          </a:stretch>
        </p:blipFill>
        <p:spPr>
          <a:xfrm>
            <a:off x="2376488" y="4613275"/>
            <a:ext cx="4189412" cy="263525"/>
          </a:xfrm>
          <a:prstGeom prst="rect">
            <a:avLst/>
          </a:prstGeom>
          <a:noFill/>
          <a:ln w="9525">
            <a:noFill/>
          </a:ln>
        </p:spPr>
      </p:pic>
      <p:pic>
        <p:nvPicPr>
          <p:cNvPr id="40975" name="Picture 15"/>
          <p:cNvPicPr>
            <a:picLocks noChangeAspect="1"/>
          </p:cNvPicPr>
          <p:nvPr/>
        </p:nvPicPr>
        <p:blipFill>
          <a:blip r:embed="rId13"/>
          <a:stretch>
            <a:fillRect/>
          </a:stretch>
        </p:blipFill>
        <p:spPr>
          <a:xfrm>
            <a:off x="4510088" y="5029200"/>
            <a:ext cx="60325" cy="273050"/>
          </a:xfrm>
          <a:prstGeom prst="rect">
            <a:avLst/>
          </a:prstGeom>
          <a:noFill/>
          <a:ln w="9525">
            <a:noFill/>
          </a:ln>
        </p:spPr>
      </p:pic>
      <p:pic>
        <p:nvPicPr>
          <p:cNvPr id="40976" name="Picture 16"/>
          <p:cNvPicPr>
            <a:picLocks noChangeAspect="1"/>
          </p:cNvPicPr>
          <p:nvPr/>
        </p:nvPicPr>
        <p:blipFill>
          <a:blip r:embed="rId14"/>
          <a:stretch>
            <a:fillRect/>
          </a:stretch>
        </p:blipFill>
        <p:spPr>
          <a:xfrm>
            <a:off x="2414588" y="5410200"/>
            <a:ext cx="4113212" cy="263525"/>
          </a:xfrm>
          <a:prstGeom prst="rect">
            <a:avLst/>
          </a:prstGeom>
          <a:noFill/>
          <a:ln w="9525">
            <a:noFill/>
          </a:ln>
        </p:spPr>
      </p:pic>
      <p:pic>
        <p:nvPicPr>
          <p:cNvPr id="40977" name="Picture 17"/>
          <p:cNvPicPr>
            <a:picLocks noChangeAspect="1"/>
          </p:cNvPicPr>
          <p:nvPr/>
        </p:nvPicPr>
        <p:blipFill>
          <a:blip r:embed="rId15"/>
          <a:stretch>
            <a:fillRect/>
          </a:stretch>
        </p:blipFill>
        <p:spPr>
          <a:xfrm>
            <a:off x="2438400" y="5867400"/>
            <a:ext cx="4114800" cy="263525"/>
          </a:xfrm>
          <a:prstGeom prst="rect">
            <a:avLst/>
          </a:prstGeom>
          <a:noFill/>
          <a:ln w="9525">
            <a:noFill/>
          </a:ln>
        </p:spPr>
      </p:pic>
      <p:pic>
        <p:nvPicPr>
          <p:cNvPr id="40978" name="Picture 18"/>
          <p:cNvPicPr>
            <a:picLocks noChangeAspect="1"/>
          </p:cNvPicPr>
          <p:nvPr/>
        </p:nvPicPr>
        <p:blipFill>
          <a:blip r:embed="rId16"/>
          <a:stretch>
            <a:fillRect/>
          </a:stretch>
        </p:blipFill>
        <p:spPr>
          <a:xfrm>
            <a:off x="1925638" y="609600"/>
            <a:ext cx="4940300" cy="3714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40968"/>
                                        </p:tgtEl>
                                        <p:attrNameLst>
                                          <p:attrName>style.visibility</p:attrName>
                                        </p:attrNameLst>
                                      </p:cBhvr>
                                      <p:to>
                                        <p:strVal val="visible"/>
                                      </p:to>
                                    </p:set>
                                    <p:animEffect transition="in" filter="wipe(right)">
                                      <p:cBhvr>
                                        <p:cTn id="13" dur="500"/>
                                        <p:tgtEl>
                                          <p:spTgt spid="4096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0969"/>
                                        </p:tgtEl>
                                        <p:attrNameLst>
                                          <p:attrName>style.visibility</p:attrName>
                                        </p:attrNameLst>
                                      </p:cBhvr>
                                      <p:to>
                                        <p:strVal val="visible"/>
                                      </p:to>
                                    </p:set>
                                    <p:animEffect transition="in" filter="wipe(left)">
                                      <p:cBhvr>
                                        <p:cTn id="18" dur="500"/>
                                        <p:tgtEl>
                                          <p:spTgt spid="4096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40970"/>
                                        </p:tgtEl>
                                        <p:attrNameLst>
                                          <p:attrName>style.visibility</p:attrName>
                                        </p:attrNameLst>
                                      </p:cBhvr>
                                      <p:to>
                                        <p:strVal val="visible"/>
                                      </p:to>
                                    </p:set>
                                    <p:animEffect transition="in" filter="wipe(right)">
                                      <p:cBhvr>
                                        <p:cTn id="23" dur="500"/>
                                        <p:tgtEl>
                                          <p:spTgt spid="4097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40971"/>
                                        </p:tgtEl>
                                        <p:attrNameLst>
                                          <p:attrName>style.visibility</p:attrName>
                                        </p:attrNameLst>
                                      </p:cBhvr>
                                      <p:to>
                                        <p:strVal val="visible"/>
                                      </p:to>
                                    </p:set>
                                    <p:animEffect transition="in" filter="wipe(right)">
                                      <p:cBhvr>
                                        <p:cTn id="33" dur="500"/>
                                        <p:tgtEl>
                                          <p:spTgt spid="4097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0972"/>
                                        </p:tgtEl>
                                        <p:attrNameLst>
                                          <p:attrName>style.visibility</p:attrName>
                                        </p:attrNameLst>
                                      </p:cBhvr>
                                      <p:to>
                                        <p:strVal val="visible"/>
                                      </p:to>
                                    </p:set>
                                    <p:animEffect transition="in" filter="wipe(left)">
                                      <p:cBhvr>
                                        <p:cTn id="38" dur="500"/>
                                        <p:tgtEl>
                                          <p:spTgt spid="4097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40973"/>
                                        </p:tgtEl>
                                        <p:attrNameLst>
                                          <p:attrName>style.visibility</p:attrName>
                                        </p:attrNameLst>
                                      </p:cBhvr>
                                      <p:to>
                                        <p:strVal val="visible"/>
                                      </p:to>
                                    </p:set>
                                    <p:animEffect transition="in" filter="wipe(right)">
                                      <p:cBhvr>
                                        <p:cTn id="43" dur="500"/>
                                        <p:tgtEl>
                                          <p:spTgt spid="4097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40974"/>
                                        </p:tgtEl>
                                        <p:attrNameLst>
                                          <p:attrName>style.visibility</p:attrName>
                                        </p:attrNameLst>
                                      </p:cBhvr>
                                      <p:to>
                                        <p:strVal val="visible"/>
                                      </p:to>
                                    </p:set>
                                    <p:animEffect transition="in" filter="wipe(left)">
                                      <p:cBhvr>
                                        <p:cTn id="48" dur="500"/>
                                        <p:tgtEl>
                                          <p:spTgt spid="4097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40975"/>
                                        </p:tgtEl>
                                        <p:attrNameLst>
                                          <p:attrName>style.visibility</p:attrName>
                                        </p:attrNameLst>
                                      </p:cBhvr>
                                      <p:to>
                                        <p:strVal val="visible"/>
                                      </p:to>
                                    </p:set>
                                    <p:animEffect transition="in" filter="wipe(up)">
                                      <p:cBhvr>
                                        <p:cTn id="53" dur="500"/>
                                        <p:tgtEl>
                                          <p:spTgt spid="4097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40976"/>
                                        </p:tgtEl>
                                        <p:attrNameLst>
                                          <p:attrName>style.visibility</p:attrName>
                                        </p:attrNameLst>
                                      </p:cBhvr>
                                      <p:to>
                                        <p:strVal val="visible"/>
                                      </p:to>
                                    </p:set>
                                    <p:animEffect transition="in" filter="wipe(right)">
                                      <p:cBhvr>
                                        <p:cTn id="58" dur="500"/>
                                        <p:tgtEl>
                                          <p:spTgt spid="4097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0977"/>
                                        </p:tgtEl>
                                        <p:attrNameLst>
                                          <p:attrName>style.visibility</p:attrName>
                                        </p:attrNameLst>
                                      </p:cBhvr>
                                      <p:to>
                                        <p:strVal val="visible"/>
                                      </p:to>
                                    </p:set>
                                    <p:animEffect transition="in" filter="wipe(left)">
                                      <p:cBhvr>
                                        <p:cTn id="63" dur="500"/>
                                        <p:tgtEl>
                                          <p:spTgt spid="4097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0978"/>
                                        </p:tgtEl>
                                        <p:attrNameLst>
                                          <p:attrName>style.visibility</p:attrName>
                                        </p:attrNameLst>
                                      </p:cBhvr>
                                      <p:to>
                                        <p:strVal val="visible"/>
                                      </p:to>
                                    </p:set>
                                    <p:animEffect transition="in" filter="wipe(left)">
                                      <p:cBhvr>
                                        <p:cTn id="68" dur="500"/>
                                        <p:tgtEl>
                                          <p:spTgt spid="40978"/>
                                        </p:tgtEl>
                                      </p:cBhvr>
                                    </p:animEffect>
                                  </p:childTnLst>
                                  <p:subTnLst>
                                    <p:audio>
                                      <p:cMediaNode>
                                        <p:cTn display="0" masterRel="sameClick">
                                          <p:stCondLst>
                                            <p:cond evt="begin" delay="0">
                                              <p:tn val="66"/>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eaLnBrk="0" hangingPunct="0"/>
            <a:endParaRPr lang="en-US" altLang="en-US" i="0" dirty="0">
              <a:effectLst>
                <a:outerShdw blurRad="38100" dist="38100" dir="2700000">
                  <a:srgbClr val="C0C0C0"/>
                </a:outerShdw>
              </a:effectLst>
              <a:latin typeface="Times New Roman" panose="02020603050405020304" charset="0"/>
            </a:endParaRPr>
          </a:p>
        </p:txBody>
      </p:sp>
      <p:sp>
        <p:nvSpPr>
          <p:cNvPr id="911363" name="Text Box 3"/>
          <p:cNvSpPr txBox="1">
            <a:spLocks noChangeArrowheads="1"/>
          </p:cNvSpPr>
          <p:nvPr/>
        </p:nvSpPr>
        <p:spPr bwMode="auto">
          <a:xfrm>
            <a:off x="228600" y="406400"/>
            <a:ext cx="1198880" cy="583565"/>
          </a:xfrm>
          <a:prstGeom prst="rect">
            <a:avLst/>
          </a:prstGeom>
          <a:noFill/>
          <a:ln w="9525">
            <a:noFill/>
            <a:miter lim="800000"/>
          </a:ln>
          <a:effectLst/>
        </p:spPr>
        <p:txBody>
          <a:bodyPr wrap="none">
            <a:spAutoFit/>
          </a:bodyPr>
          <a:lstStyle>
            <a:lvl1pPr marL="24161750" indent="-24161750" eaLnBrk="0" hangingPunct="0">
              <a:defRPr sz="3200" b="1" i="1">
                <a:solidFill>
                  <a:schemeClr val="tx1"/>
                </a:solidFill>
                <a:latin typeface="Baby Kruffy" pitchFamily="2" charset="0"/>
                <a:cs typeface="Arial" panose="020B0604020202020204" pitchFamily="34" charset="0"/>
              </a:defRPr>
            </a:lvl1pPr>
            <a:lvl2pPr marL="37931725" indent="-37474525" eaLnBrk="0" hangingPunct="0">
              <a:defRPr sz="3200" b="1" i="1">
                <a:solidFill>
                  <a:schemeClr val="tx1"/>
                </a:solidFill>
                <a:latin typeface="Baby Kruffy" pitchFamily="2" charset="0"/>
                <a:cs typeface="Arial" panose="020B0604020202020204" pitchFamily="34" charset="0"/>
              </a:defRPr>
            </a:lvl2pPr>
            <a:lvl3pPr eaLnBrk="0" hangingPunct="0">
              <a:defRPr sz="3200" b="1" i="1">
                <a:solidFill>
                  <a:schemeClr val="tx1"/>
                </a:solidFill>
                <a:latin typeface="Baby Kruffy" pitchFamily="2" charset="0"/>
                <a:cs typeface="Arial" panose="020B0604020202020204" pitchFamily="34" charset="0"/>
              </a:defRPr>
            </a:lvl3pPr>
            <a:lvl4pPr eaLnBrk="0" hangingPunct="0">
              <a:defRPr sz="3200" b="1" i="1">
                <a:solidFill>
                  <a:schemeClr val="tx1"/>
                </a:solidFill>
                <a:latin typeface="Baby Kruffy" pitchFamily="2" charset="0"/>
                <a:cs typeface="Arial" panose="020B0604020202020204" pitchFamily="34" charset="0"/>
              </a:defRPr>
            </a:lvl4pPr>
            <a:lvl5pPr eaLnBrk="0" hangingPunct="0">
              <a:defRPr sz="3200" b="1" i="1">
                <a:solidFill>
                  <a:schemeClr val="tx1"/>
                </a:solidFill>
                <a:latin typeface="Baby Kruffy" pitchFamily="2" charset="0"/>
                <a:cs typeface="Arial" panose="020B0604020202020204" pitchFamily="34" charset="0"/>
              </a:defRPr>
            </a:lvl5pPr>
            <a:lvl6pPr marL="4572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6pPr>
            <a:lvl7pPr marL="9144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7pPr>
            <a:lvl8pPr marL="13716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8pPr>
            <a:lvl9pPr marL="18288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9p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altLang="en-US" sz="32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Times" pitchFamily="18" charset="0"/>
                <a:ea typeface="+mn-ea"/>
                <a:cs typeface="Arial" panose="020B0604020202020204" pitchFamily="34" charset="0"/>
              </a:rPr>
              <a:t>POP3</a:t>
            </a:r>
          </a:p>
        </p:txBody>
      </p:sp>
      <p:sp>
        <p:nvSpPr>
          <p:cNvPr id="31748" name="Text Box 4"/>
          <p:cNvSpPr txBox="1"/>
          <p:nvPr/>
        </p:nvSpPr>
        <p:spPr>
          <a:xfrm>
            <a:off x="8229600" y="6400800"/>
            <a:ext cx="184150" cy="366713"/>
          </a:xfrm>
          <a:prstGeom prst="rect">
            <a:avLst/>
          </a:prstGeom>
          <a:noFill/>
          <a:ln w="9525">
            <a:noFill/>
          </a:ln>
        </p:spPr>
        <p:txBody>
          <a:bodyPr wrap="none">
            <a:spAutoFit/>
          </a:bodyPr>
          <a:lstStyle/>
          <a:p>
            <a:pPr eaLnBrk="0" hangingPunct="0"/>
            <a:endParaRPr lang="en-US" altLang="en-US" sz="1800" i="0" dirty="0">
              <a:latin typeface="Times New Roman" panose="02020603050405020304" charset="0"/>
            </a:endParaRPr>
          </a:p>
        </p:txBody>
      </p:sp>
      <p:sp>
        <p:nvSpPr>
          <p:cNvPr id="31749" name="Rectangle 8"/>
          <p:cNvSpPr/>
          <p:nvPr/>
        </p:nvSpPr>
        <p:spPr>
          <a:xfrm>
            <a:off x="381000" y="1658938"/>
            <a:ext cx="8077200" cy="4030980"/>
          </a:xfrm>
          <a:prstGeom prst="rect">
            <a:avLst/>
          </a:prstGeom>
          <a:noFill/>
          <a:ln w="9525">
            <a:noFill/>
          </a:ln>
        </p:spPr>
        <p:txBody>
          <a:bodyPr>
            <a:spAutoFit/>
          </a:bodyPr>
          <a:lstStyle/>
          <a:p>
            <a:pPr algn="just" eaLnBrk="0" hangingPunct="0">
              <a:buClrTx/>
              <a:buSzTx/>
              <a:buFontTx/>
            </a:pPr>
            <a:r>
              <a:rPr lang="en-US" altLang="en-US" dirty="0">
                <a:latin typeface="Times-Roman" charset="0"/>
                <a:sym typeface="+mn-ea"/>
              </a:rPr>
              <a:t>POP3 is deficient in several ways. </a:t>
            </a:r>
          </a:p>
          <a:p>
            <a:pPr algn="just" eaLnBrk="0" hangingPunct="0">
              <a:buClrTx/>
              <a:buSzTx/>
              <a:buFontTx/>
            </a:pPr>
            <a:r>
              <a:rPr lang="en-US" altLang="en-US" dirty="0">
                <a:latin typeface="Times-Roman" charset="0"/>
                <a:sym typeface="+mn-ea"/>
              </a:rPr>
              <a:t>It does not allow the user to organize her mail on the server;</a:t>
            </a:r>
          </a:p>
          <a:p>
            <a:pPr algn="just" eaLnBrk="0" hangingPunct="0">
              <a:buClrTx/>
              <a:buSzTx/>
              <a:buFontTx/>
            </a:pPr>
            <a:r>
              <a:rPr lang="en-US" altLang="en-US" dirty="0">
                <a:latin typeface="Times-Roman" charset="0"/>
                <a:sym typeface="+mn-ea"/>
              </a:rPr>
              <a:t> User cannot have different folders on the server. </a:t>
            </a:r>
          </a:p>
          <a:p>
            <a:pPr algn="just" eaLnBrk="0" hangingPunct="0">
              <a:buClrTx/>
              <a:buSzTx/>
              <a:buFontTx/>
            </a:pPr>
            <a:r>
              <a:rPr lang="en-US" altLang="en-US" dirty="0">
                <a:latin typeface="Times-Roman" charset="0"/>
                <a:sym typeface="+mn-ea"/>
              </a:rPr>
              <a:t> POP3 does not allow the user to partially check the contents of the mail before downloading.</a:t>
            </a:r>
            <a:endParaRPr lang="en-US" altLang="en-US" dirty="0">
              <a:latin typeface="Times-Roman" charset="0"/>
            </a:endParaRPr>
          </a:p>
          <a:p>
            <a:pPr algn="just" eaLnBrk="0" hangingPunct="0">
              <a:buClrTx/>
              <a:buSzTx/>
              <a:buFontTx/>
            </a:pPr>
            <a:endParaRPr lang="en-US" altLang="en-US" dirty="0">
              <a:latin typeface="Times-Roman"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eaLnBrk="0" hangingPunct="0"/>
            <a:endParaRPr lang="en-US" altLang="en-US" i="0" dirty="0">
              <a:effectLst>
                <a:outerShdw blurRad="38100" dist="38100" dir="2700000">
                  <a:srgbClr val="C0C0C0"/>
                </a:outerShdw>
              </a:effectLst>
              <a:latin typeface="Times New Roman" panose="02020603050405020304" charset="0"/>
            </a:endParaRPr>
          </a:p>
        </p:txBody>
      </p:sp>
      <p:sp>
        <p:nvSpPr>
          <p:cNvPr id="911363" name="Text Box 3"/>
          <p:cNvSpPr txBox="1">
            <a:spLocks noChangeArrowheads="1"/>
          </p:cNvSpPr>
          <p:nvPr/>
        </p:nvSpPr>
        <p:spPr bwMode="auto">
          <a:xfrm>
            <a:off x="175895" y="394335"/>
            <a:ext cx="1469390" cy="583565"/>
          </a:xfrm>
          <a:prstGeom prst="rect">
            <a:avLst/>
          </a:prstGeom>
          <a:noFill/>
          <a:ln w="9525">
            <a:noFill/>
            <a:miter lim="800000"/>
          </a:ln>
          <a:effectLst/>
        </p:spPr>
        <p:txBody>
          <a:bodyPr wrap="none">
            <a:spAutoFit/>
          </a:bodyPr>
          <a:lstStyle>
            <a:lvl1pPr marL="24161750" indent="-24161750" eaLnBrk="0" hangingPunct="0">
              <a:defRPr sz="3200" b="1" i="1">
                <a:solidFill>
                  <a:schemeClr val="tx1"/>
                </a:solidFill>
                <a:latin typeface="Baby Kruffy" pitchFamily="2" charset="0"/>
                <a:cs typeface="Arial" panose="020B0604020202020204" pitchFamily="34" charset="0"/>
              </a:defRPr>
            </a:lvl1pPr>
            <a:lvl2pPr marL="37931725" indent="-37474525" eaLnBrk="0" hangingPunct="0">
              <a:defRPr sz="3200" b="1" i="1">
                <a:solidFill>
                  <a:schemeClr val="tx1"/>
                </a:solidFill>
                <a:latin typeface="Baby Kruffy" pitchFamily="2" charset="0"/>
                <a:cs typeface="Arial" panose="020B0604020202020204" pitchFamily="34" charset="0"/>
              </a:defRPr>
            </a:lvl2pPr>
            <a:lvl3pPr eaLnBrk="0" hangingPunct="0">
              <a:defRPr sz="3200" b="1" i="1">
                <a:solidFill>
                  <a:schemeClr val="tx1"/>
                </a:solidFill>
                <a:latin typeface="Baby Kruffy" pitchFamily="2" charset="0"/>
                <a:cs typeface="Arial" panose="020B0604020202020204" pitchFamily="34" charset="0"/>
              </a:defRPr>
            </a:lvl3pPr>
            <a:lvl4pPr eaLnBrk="0" hangingPunct="0">
              <a:defRPr sz="3200" b="1" i="1">
                <a:solidFill>
                  <a:schemeClr val="tx1"/>
                </a:solidFill>
                <a:latin typeface="Baby Kruffy" pitchFamily="2" charset="0"/>
                <a:cs typeface="Arial" panose="020B0604020202020204" pitchFamily="34" charset="0"/>
              </a:defRPr>
            </a:lvl4pPr>
            <a:lvl5pPr eaLnBrk="0" hangingPunct="0">
              <a:defRPr sz="3200" b="1" i="1">
                <a:solidFill>
                  <a:schemeClr val="tx1"/>
                </a:solidFill>
                <a:latin typeface="Baby Kruffy" pitchFamily="2" charset="0"/>
                <a:cs typeface="Arial" panose="020B0604020202020204" pitchFamily="34" charset="0"/>
              </a:defRPr>
            </a:lvl5pPr>
            <a:lvl6pPr marL="4572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6pPr>
            <a:lvl7pPr marL="9144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7pPr>
            <a:lvl8pPr marL="13716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8pPr>
            <a:lvl9pPr marL="18288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9p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altLang="en-US" sz="32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Times" pitchFamily="18" charset="0"/>
                <a:ea typeface="+mn-ea"/>
                <a:cs typeface="Arial" panose="020B0604020202020204" pitchFamily="34" charset="0"/>
              </a:rPr>
              <a:t>IMAP4</a:t>
            </a:r>
          </a:p>
        </p:txBody>
      </p:sp>
      <p:sp>
        <p:nvSpPr>
          <p:cNvPr id="31748" name="Text Box 4"/>
          <p:cNvSpPr txBox="1"/>
          <p:nvPr/>
        </p:nvSpPr>
        <p:spPr>
          <a:xfrm>
            <a:off x="8229600" y="6400800"/>
            <a:ext cx="184150" cy="366713"/>
          </a:xfrm>
          <a:prstGeom prst="rect">
            <a:avLst/>
          </a:prstGeom>
          <a:noFill/>
          <a:ln w="9525">
            <a:noFill/>
          </a:ln>
        </p:spPr>
        <p:txBody>
          <a:bodyPr wrap="none">
            <a:spAutoFit/>
          </a:bodyPr>
          <a:lstStyle/>
          <a:p>
            <a:pPr eaLnBrk="0" hangingPunct="0"/>
            <a:endParaRPr lang="en-US" altLang="en-US" sz="1800" i="0" dirty="0">
              <a:latin typeface="Times New Roman" panose="02020603050405020304" charset="0"/>
            </a:endParaRPr>
          </a:p>
        </p:txBody>
      </p:sp>
      <p:sp>
        <p:nvSpPr>
          <p:cNvPr id="31749" name="Rectangle 8"/>
          <p:cNvSpPr/>
          <p:nvPr/>
        </p:nvSpPr>
        <p:spPr>
          <a:xfrm>
            <a:off x="336550" y="1371283"/>
            <a:ext cx="8077200" cy="4523105"/>
          </a:xfrm>
          <a:prstGeom prst="rect">
            <a:avLst/>
          </a:prstGeom>
          <a:noFill/>
          <a:ln w="9525">
            <a:noFill/>
          </a:ln>
        </p:spPr>
        <p:txBody>
          <a:bodyPr>
            <a:spAutoFit/>
          </a:bodyPr>
          <a:lstStyle/>
          <a:p>
            <a:pPr algn="just" eaLnBrk="0" hangingPunct="0">
              <a:buClrTx/>
              <a:buSzTx/>
              <a:buFontTx/>
            </a:pPr>
            <a:r>
              <a:rPr lang="en-US" altLang="en-US" sz="2400" dirty="0">
                <a:latin typeface="Times-Roman" charset="0"/>
                <a:sym typeface="+mn-ea"/>
              </a:rPr>
              <a:t>IMAP4 provides the following extra functions:</a:t>
            </a:r>
            <a:endParaRPr lang="en-US" altLang="en-US" sz="2400" dirty="0">
              <a:latin typeface="Times-Roman" charset="0"/>
            </a:endParaRPr>
          </a:p>
          <a:p>
            <a:pPr algn="just" eaLnBrk="0" hangingPunct="0">
              <a:buClrTx/>
              <a:buSzTx/>
              <a:buFontTx/>
            </a:pPr>
            <a:r>
              <a:rPr lang="en-US" altLang="en-US" sz="2400" dirty="0">
                <a:latin typeface="Times-Roman" charset="0"/>
                <a:sym typeface="+mn-ea"/>
              </a:rPr>
              <a:t>❑ A user can check the e-mail header prior to downloading.</a:t>
            </a:r>
            <a:endParaRPr lang="en-US" altLang="en-US" sz="2400" dirty="0">
              <a:latin typeface="Times-Roman" charset="0"/>
            </a:endParaRPr>
          </a:p>
          <a:p>
            <a:pPr algn="just" eaLnBrk="0" hangingPunct="0">
              <a:buClrTx/>
              <a:buSzTx/>
              <a:buFontTx/>
            </a:pPr>
            <a:r>
              <a:rPr lang="en-US" altLang="en-US" sz="2400" dirty="0">
                <a:latin typeface="Times-Roman" charset="0"/>
                <a:sym typeface="+mn-ea"/>
              </a:rPr>
              <a:t>❑ A user can search the contents of the e-mail for a specific string of characters prior to downloading.</a:t>
            </a:r>
            <a:endParaRPr lang="en-US" altLang="en-US" sz="2400" dirty="0">
              <a:latin typeface="Times-Roman" charset="0"/>
            </a:endParaRPr>
          </a:p>
          <a:p>
            <a:pPr algn="just" eaLnBrk="0" hangingPunct="0">
              <a:buClrTx/>
              <a:buSzTx/>
              <a:buFontTx/>
            </a:pPr>
            <a:r>
              <a:rPr lang="en-US" altLang="en-US" sz="2400" dirty="0">
                <a:latin typeface="Times-Roman" charset="0"/>
                <a:sym typeface="+mn-ea"/>
              </a:rPr>
              <a:t>❑ A user can partially download e-mail. This is especially useful if bandwidth is limited and the e-mail contains multimedia with high bandwidth requirements.</a:t>
            </a:r>
            <a:endParaRPr lang="en-US" altLang="en-US" sz="2400" dirty="0">
              <a:latin typeface="Times-Roman" charset="0"/>
            </a:endParaRPr>
          </a:p>
          <a:p>
            <a:pPr algn="just" eaLnBrk="0" hangingPunct="0">
              <a:buClrTx/>
              <a:buSzTx/>
              <a:buFontTx/>
            </a:pPr>
            <a:r>
              <a:rPr lang="en-US" altLang="en-US" sz="2400" dirty="0">
                <a:latin typeface="Times-Roman" charset="0"/>
                <a:sym typeface="+mn-ea"/>
              </a:rPr>
              <a:t>❑ A user can create, delete, or rename mailboxes on the mail server.</a:t>
            </a:r>
            <a:endParaRPr lang="en-US" altLang="en-US" sz="2400" dirty="0">
              <a:latin typeface="Times-Roman" charset="0"/>
            </a:endParaRPr>
          </a:p>
          <a:p>
            <a:pPr algn="just" eaLnBrk="0" hangingPunct="0">
              <a:buClrTx/>
              <a:buSzTx/>
              <a:buFontTx/>
            </a:pPr>
            <a:r>
              <a:rPr lang="en-US" altLang="en-US" sz="2400" dirty="0">
                <a:latin typeface="Times-Roman" charset="0"/>
                <a:sym typeface="+mn-ea"/>
              </a:rPr>
              <a:t>❑ A user can create a hierarchy of mailboxes in a folder for e-mail storage.</a:t>
            </a:r>
            <a:endParaRPr lang="en-US" altLang="en-US" sz="2400" dirty="0">
              <a:latin typeface="Times-Roman" charset="0"/>
            </a:endParaRPr>
          </a:p>
          <a:p>
            <a:pPr algn="just" eaLnBrk="0" hangingPunct="0"/>
            <a:endParaRPr lang="en-US" altLang="en-US" sz="2400" dirty="0">
              <a:latin typeface="Times-Roman"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eaLnBrk="0" hangingPunct="0"/>
            <a:endParaRPr lang="en-US" altLang="en-US" i="0" dirty="0">
              <a:effectLst>
                <a:outerShdw blurRad="38100" dist="38100" dir="2700000">
                  <a:srgbClr val="C0C0C0"/>
                </a:outerShdw>
              </a:effectLst>
              <a:latin typeface="Times New Roman" panose="02020603050405020304" charset="0"/>
            </a:endParaRPr>
          </a:p>
        </p:txBody>
      </p:sp>
      <p:sp>
        <p:nvSpPr>
          <p:cNvPr id="911363" name="Text Box 3"/>
          <p:cNvSpPr txBox="1">
            <a:spLocks noChangeArrowheads="1"/>
          </p:cNvSpPr>
          <p:nvPr/>
        </p:nvSpPr>
        <p:spPr bwMode="auto">
          <a:xfrm>
            <a:off x="175895" y="394335"/>
            <a:ext cx="1379220" cy="583565"/>
          </a:xfrm>
          <a:prstGeom prst="rect">
            <a:avLst/>
          </a:prstGeom>
          <a:noFill/>
          <a:ln w="9525">
            <a:noFill/>
            <a:miter lim="800000"/>
          </a:ln>
          <a:effectLst/>
        </p:spPr>
        <p:txBody>
          <a:bodyPr wrap="none">
            <a:spAutoFit/>
          </a:bodyPr>
          <a:lstStyle>
            <a:lvl1pPr marL="24161750" indent="-24161750" eaLnBrk="0" hangingPunct="0">
              <a:defRPr sz="3200" b="1" i="1">
                <a:solidFill>
                  <a:schemeClr val="tx1"/>
                </a:solidFill>
                <a:latin typeface="Baby Kruffy" pitchFamily="2" charset="0"/>
                <a:cs typeface="Arial" panose="020B0604020202020204" pitchFamily="34" charset="0"/>
              </a:defRPr>
            </a:lvl1pPr>
            <a:lvl2pPr marL="37931725" indent="-37474525" eaLnBrk="0" hangingPunct="0">
              <a:defRPr sz="3200" b="1" i="1">
                <a:solidFill>
                  <a:schemeClr val="tx1"/>
                </a:solidFill>
                <a:latin typeface="Baby Kruffy" pitchFamily="2" charset="0"/>
                <a:cs typeface="Arial" panose="020B0604020202020204" pitchFamily="34" charset="0"/>
              </a:defRPr>
            </a:lvl2pPr>
            <a:lvl3pPr eaLnBrk="0" hangingPunct="0">
              <a:defRPr sz="3200" b="1" i="1">
                <a:solidFill>
                  <a:schemeClr val="tx1"/>
                </a:solidFill>
                <a:latin typeface="Baby Kruffy" pitchFamily="2" charset="0"/>
                <a:cs typeface="Arial" panose="020B0604020202020204" pitchFamily="34" charset="0"/>
              </a:defRPr>
            </a:lvl3pPr>
            <a:lvl4pPr eaLnBrk="0" hangingPunct="0">
              <a:defRPr sz="3200" b="1" i="1">
                <a:solidFill>
                  <a:schemeClr val="tx1"/>
                </a:solidFill>
                <a:latin typeface="Baby Kruffy" pitchFamily="2" charset="0"/>
                <a:cs typeface="Arial" panose="020B0604020202020204" pitchFamily="34" charset="0"/>
              </a:defRPr>
            </a:lvl4pPr>
            <a:lvl5pPr eaLnBrk="0" hangingPunct="0">
              <a:defRPr sz="3200" b="1" i="1">
                <a:solidFill>
                  <a:schemeClr val="tx1"/>
                </a:solidFill>
                <a:latin typeface="Baby Kruffy" pitchFamily="2" charset="0"/>
                <a:cs typeface="Arial" panose="020B0604020202020204" pitchFamily="34" charset="0"/>
              </a:defRPr>
            </a:lvl5pPr>
            <a:lvl6pPr marL="4572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6pPr>
            <a:lvl7pPr marL="9144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7pPr>
            <a:lvl8pPr marL="13716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8pPr>
            <a:lvl9pPr marL="18288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9p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altLang="en-US" sz="32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Times" pitchFamily="18" charset="0"/>
                <a:ea typeface="+mn-ea"/>
                <a:cs typeface="Arial" panose="020B0604020202020204" pitchFamily="34" charset="0"/>
              </a:rPr>
              <a:t>MIME</a:t>
            </a:r>
          </a:p>
        </p:txBody>
      </p:sp>
      <p:sp>
        <p:nvSpPr>
          <p:cNvPr id="31748" name="Text Box 4"/>
          <p:cNvSpPr txBox="1"/>
          <p:nvPr/>
        </p:nvSpPr>
        <p:spPr>
          <a:xfrm>
            <a:off x="8229600" y="6400800"/>
            <a:ext cx="184150" cy="366713"/>
          </a:xfrm>
          <a:prstGeom prst="rect">
            <a:avLst/>
          </a:prstGeom>
          <a:noFill/>
          <a:ln w="9525">
            <a:noFill/>
          </a:ln>
        </p:spPr>
        <p:txBody>
          <a:bodyPr wrap="none">
            <a:spAutoFit/>
          </a:bodyPr>
          <a:lstStyle/>
          <a:p>
            <a:pPr eaLnBrk="0" hangingPunct="0"/>
            <a:endParaRPr lang="en-US" altLang="en-US" sz="1800" i="0" dirty="0">
              <a:latin typeface="Times New Roman" panose="02020603050405020304" charset="0"/>
            </a:endParaRPr>
          </a:p>
        </p:txBody>
      </p:sp>
      <p:sp>
        <p:nvSpPr>
          <p:cNvPr id="31749" name="Rectangle 8"/>
          <p:cNvSpPr/>
          <p:nvPr/>
        </p:nvSpPr>
        <p:spPr>
          <a:xfrm>
            <a:off x="336550" y="1371283"/>
            <a:ext cx="8077200" cy="3046095"/>
          </a:xfrm>
          <a:prstGeom prst="rect">
            <a:avLst/>
          </a:prstGeom>
          <a:noFill/>
          <a:ln w="9525">
            <a:noFill/>
          </a:ln>
        </p:spPr>
        <p:txBody>
          <a:bodyPr>
            <a:spAutoFit/>
          </a:bodyPr>
          <a:lstStyle/>
          <a:p>
            <a:pPr marL="342900" indent="-342900" algn="just" eaLnBrk="0" hangingPunct="0">
              <a:buClrTx/>
              <a:buSzTx/>
              <a:buFont typeface="Arial" panose="020B0604020202020204" pitchFamily="34" charset="0"/>
              <a:buChar char="•"/>
            </a:pPr>
            <a:r>
              <a:rPr lang="en-US" altLang="en-US" sz="2400" dirty="0">
                <a:latin typeface="Times-Roman" charset="0"/>
                <a:sym typeface="+mn-ea"/>
              </a:rPr>
              <a:t>Electronic mail has a simple structure. Its simplicity, however, comes with a price.</a:t>
            </a:r>
          </a:p>
          <a:p>
            <a:pPr marL="342900" indent="-342900" algn="just" eaLnBrk="0" hangingPunct="0">
              <a:buClrTx/>
              <a:buSzTx/>
              <a:buFont typeface="Arial" panose="020B0604020202020204" pitchFamily="34" charset="0"/>
              <a:buChar char="•"/>
            </a:pPr>
            <a:r>
              <a:rPr lang="en-US" altLang="en-US" sz="2400" dirty="0">
                <a:latin typeface="Times-Roman" charset="0"/>
                <a:sym typeface="+mn-ea"/>
              </a:rPr>
              <a:t> It can send messages only in NVT 7-bit ASCII format. In other words, it has some limitations. It cannot be used for languages other than English (such as French,</a:t>
            </a:r>
          </a:p>
          <a:p>
            <a:pPr marL="342900" indent="-342900" algn="just" eaLnBrk="0" hangingPunct="0">
              <a:buClrTx/>
              <a:buSzTx/>
              <a:buFont typeface="Arial" panose="020B0604020202020204" pitchFamily="34" charset="0"/>
              <a:buChar char="•"/>
            </a:pPr>
            <a:r>
              <a:rPr lang="en-US" altLang="en-US" sz="2400" dirty="0">
                <a:latin typeface="Times-Roman" charset="0"/>
                <a:sym typeface="+mn-ea"/>
              </a:rPr>
              <a:t>German, Hebrew, Russian, Chinese, and Japanese).</a:t>
            </a:r>
          </a:p>
          <a:p>
            <a:pPr marL="342900" indent="-342900" algn="just" eaLnBrk="0" hangingPunct="0">
              <a:buClrTx/>
              <a:buSzTx/>
              <a:buFont typeface="Arial" panose="020B0604020202020204" pitchFamily="34" charset="0"/>
              <a:buChar char="•"/>
            </a:pPr>
            <a:r>
              <a:rPr lang="en-US" altLang="en-US" sz="2400" dirty="0">
                <a:latin typeface="Times-Roman" charset="0"/>
                <a:sym typeface="+mn-ea"/>
              </a:rPr>
              <a:t>Also, it cannot be used to send binary files or video or audio data.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4" descr="Uses and Benefits of Computer Network in Business Applications"/>
          <p:cNvPicPr>
            <a:picLocks noGrp="1" noChangeAspect="1"/>
          </p:cNvPicPr>
          <p:nvPr>
            <p:ph idx="1"/>
          </p:nvPr>
        </p:nvPicPr>
        <p:blipFill>
          <a:blip r:embed="rId2"/>
          <a:stretch>
            <a:fillRect/>
          </a:stretch>
        </p:blipFill>
        <p:spPr>
          <a:xfrm>
            <a:off x="88900" y="274638"/>
            <a:ext cx="4708525" cy="5803900"/>
          </a:xfrm>
        </p:spPr>
      </p:pic>
      <p:pic>
        <p:nvPicPr>
          <p:cNvPr id="9218" name="Picture 6" descr="Top Team Computer Networks - Home | Facebook"/>
          <p:cNvPicPr>
            <a:picLocks noChangeAspect="1"/>
          </p:cNvPicPr>
          <p:nvPr/>
        </p:nvPicPr>
        <p:blipFill>
          <a:blip r:embed="rId3"/>
          <a:stretch>
            <a:fillRect/>
          </a:stretch>
        </p:blipFill>
        <p:spPr>
          <a:xfrm>
            <a:off x="4957763" y="488950"/>
            <a:ext cx="4097337" cy="5373688"/>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eaLnBrk="0" hangingPunct="0"/>
            <a:endParaRPr lang="en-US" altLang="en-US" i="0" dirty="0">
              <a:effectLst>
                <a:outerShdw blurRad="38100" dist="38100" dir="2700000">
                  <a:srgbClr val="C0C0C0"/>
                </a:outerShdw>
              </a:effectLst>
              <a:latin typeface="Times New Roman" panose="02020603050405020304" charset="0"/>
            </a:endParaRPr>
          </a:p>
        </p:txBody>
      </p:sp>
      <p:sp>
        <p:nvSpPr>
          <p:cNvPr id="911363" name="Text Box 3"/>
          <p:cNvSpPr txBox="1">
            <a:spLocks noChangeArrowheads="1"/>
          </p:cNvSpPr>
          <p:nvPr/>
        </p:nvSpPr>
        <p:spPr bwMode="auto">
          <a:xfrm>
            <a:off x="175895" y="394335"/>
            <a:ext cx="1379220" cy="583565"/>
          </a:xfrm>
          <a:prstGeom prst="rect">
            <a:avLst/>
          </a:prstGeom>
          <a:noFill/>
          <a:ln w="9525">
            <a:noFill/>
            <a:miter lim="800000"/>
          </a:ln>
          <a:effectLst/>
        </p:spPr>
        <p:txBody>
          <a:bodyPr wrap="none">
            <a:spAutoFit/>
          </a:bodyPr>
          <a:lstStyle>
            <a:lvl1pPr marL="24161750" indent="-24161750" eaLnBrk="0" hangingPunct="0">
              <a:defRPr sz="3200" b="1" i="1">
                <a:solidFill>
                  <a:schemeClr val="tx1"/>
                </a:solidFill>
                <a:latin typeface="Baby Kruffy" pitchFamily="2" charset="0"/>
                <a:cs typeface="Arial" panose="020B0604020202020204" pitchFamily="34" charset="0"/>
              </a:defRPr>
            </a:lvl1pPr>
            <a:lvl2pPr marL="37931725" indent="-37474525" eaLnBrk="0" hangingPunct="0">
              <a:defRPr sz="3200" b="1" i="1">
                <a:solidFill>
                  <a:schemeClr val="tx1"/>
                </a:solidFill>
                <a:latin typeface="Baby Kruffy" pitchFamily="2" charset="0"/>
                <a:cs typeface="Arial" panose="020B0604020202020204" pitchFamily="34" charset="0"/>
              </a:defRPr>
            </a:lvl2pPr>
            <a:lvl3pPr eaLnBrk="0" hangingPunct="0">
              <a:defRPr sz="3200" b="1" i="1">
                <a:solidFill>
                  <a:schemeClr val="tx1"/>
                </a:solidFill>
                <a:latin typeface="Baby Kruffy" pitchFamily="2" charset="0"/>
                <a:cs typeface="Arial" panose="020B0604020202020204" pitchFamily="34" charset="0"/>
              </a:defRPr>
            </a:lvl3pPr>
            <a:lvl4pPr eaLnBrk="0" hangingPunct="0">
              <a:defRPr sz="3200" b="1" i="1">
                <a:solidFill>
                  <a:schemeClr val="tx1"/>
                </a:solidFill>
                <a:latin typeface="Baby Kruffy" pitchFamily="2" charset="0"/>
                <a:cs typeface="Arial" panose="020B0604020202020204" pitchFamily="34" charset="0"/>
              </a:defRPr>
            </a:lvl4pPr>
            <a:lvl5pPr eaLnBrk="0" hangingPunct="0">
              <a:defRPr sz="3200" b="1" i="1">
                <a:solidFill>
                  <a:schemeClr val="tx1"/>
                </a:solidFill>
                <a:latin typeface="Baby Kruffy" pitchFamily="2" charset="0"/>
                <a:cs typeface="Arial" panose="020B0604020202020204" pitchFamily="34" charset="0"/>
              </a:defRPr>
            </a:lvl5pPr>
            <a:lvl6pPr marL="4572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6pPr>
            <a:lvl7pPr marL="9144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7pPr>
            <a:lvl8pPr marL="13716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8pPr>
            <a:lvl9pPr marL="18288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9p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altLang="en-US" sz="32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Times" pitchFamily="18" charset="0"/>
                <a:ea typeface="+mn-ea"/>
                <a:cs typeface="Arial" panose="020B0604020202020204" pitchFamily="34" charset="0"/>
              </a:rPr>
              <a:t>MIME</a:t>
            </a:r>
          </a:p>
        </p:txBody>
      </p:sp>
      <p:sp>
        <p:nvSpPr>
          <p:cNvPr id="31748" name="Text Box 4"/>
          <p:cNvSpPr txBox="1"/>
          <p:nvPr/>
        </p:nvSpPr>
        <p:spPr>
          <a:xfrm>
            <a:off x="8229600" y="6400800"/>
            <a:ext cx="184150" cy="366713"/>
          </a:xfrm>
          <a:prstGeom prst="rect">
            <a:avLst/>
          </a:prstGeom>
          <a:noFill/>
          <a:ln w="9525">
            <a:noFill/>
          </a:ln>
        </p:spPr>
        <p:txBody>
          <a:bodyPr wrap="none">
            <a:spAutoFit/>
          </a:bodyPr>
          <a:lstStyle/>
          <a:p>
            <a:pPr eaLnBrk="0" hangingPunct="0"/>
            <a:endParaRPr lang="en-US" altLang="en-US" sz="1800" i="0" dirty="0">
              <a:latin typeface="Times New Roman" panose="02020603050405020304" charset="0"/>
            </a:endParaRPr>
          </a:p>
        </p:txBody>
      </p:sp>
      <p:sp>
        <p:nvSpPr>
          <p:cNvPr id="31749" name="Rectangle 8"/>
          <p:cNvSpPr/>
          <p:nvPr/>
        </p:nvSpPr>
        <p:spPr>
          <a:xfrm>
            <a:off x="336550" y="1371283"/>
            <a:ext cx="8077200" cy="3784600"/>
          </a:xfrm>
          <a:prstGeom prst="rect">
            <a:avLst/>
          </a:prstGeom>
          <a:noFill/>
          <a:ln w="9525">
            <a:noFill/>
          </a:ln>
        </p:spPr>
        <p:txBody>
          <a:bodyPr>
            <a:spAutoFit/>
          </a:bodyPr>
          <a:lstStyle/>
          <a:p>
            <a:pPr marL="342900" indent="-342900" algn="just" eaLnBrk="0" hangingPunct="0">
              <a:buClrTx/>
              <a:buSzTx/>
              <a:buFont typeface="Arial" panose="020B0604020202020204" pitchFamily="34" charset="0"/>
              <a:buChar char="•"/>
            </a:pPr>
            <a:r>
              <a:rPr lang="en-US" altLang="en-US" sz="2400" dirty="0">
                <a:latin typeface="Times-Roman" charset="0"/>
                <a:sym typeface="+mn-ea"/>
              </a:rPr>
              <a:t>Multipurpose Internet Mail Extensions (MIME) is a supplementary protocol that allows non-ASCII data to be sent through e-mail. </a:t>
            </a:r>
          </a:p>
          <a:p>
            <a:pPr marL="342900" indent="-342900" algn="just" eaLnBrk="0" hangingPunct="0">
              <a:buClrTx/>
              <a:buSzTx/>
              <a:buFont typeface="Arial" panose="020B0604020202020204" pitchFamily="34" charset="0"/>
              <a:buChar char="•"/>
            </a:pPr>
            <a:r>
              <a:rPr lang="en-US" altLang="en-US" sz="2400" dirty="0">
                <a:latin typeface="Times-Roman" charset="0"/>
                <a:sym typeface="+mn-ea"/>
              </a:rPr>
              <a:t>MIME transforms non-ASCII data at the sender site to NVT ASCII data and delivers it to the client MTA to be sent through the Internet. </a:t>
            </a:r>
          </a:p>
          <a:p>
            <a:pPr marL="342900" indent="-342900" algn="just" eaLnBrk="0" hangingPunct="0">
              <a:buClrTx/>
              <a:buSzTx/>
              <a:buFont typeface="Arial" panose="020B0604020202020204" pitchFamily="34" charset="0"/>
              <a:buChar char="•"/>
            </a:pPr>
            <a:r>
              <a:rPr lang="en-US" altLang="en-US" sz="2400" dirty="0">
                <a:latin typeface="Times-Roman" charset="0"/>
                <a:sym typeface="+mn-ea"/>
              </a:rPr>
              <a:t>The message at the receiving site is transformed back to the original data.</a:t>
            </a:r>
          </a:p>
          <a:p>
            <a:pPr marL="342900" indent="-342900" algn="just" eaLnBrk="0" hangingPunct="0">
              <a:buClrTx/>
              <a:buSzTx/>
              <a:buFont typeface="Arial" panose="020B0604020202020204" pitchFamily="34" charset="0"/>
              <a:buChar char="•"/>
            </a:pPr>
            <a:r>
              <a:rPr lang="en-US" altLang="en-US" sz="2400" dirty="0">
                <a:latin typeface="Times-Roman" charset="0"/>
                <a:sym typeface="+mn-ea"/>
              </a:rPr>
              <a:t>We can think of MIME as a set of software functions that transforms non-ASCII data to ASCII data and vice versa.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solidFill>
                  <a:srgbClr val="FF0000"/>
                </a:solidFill>
                <a:latin typeface="Times-BoldItalic" charset="0"/>
              </a:rPr>
              <a:t> </a:t>
            </a:r>
            <a:r>
              <a:rPr lang="en-US" altLang="en-US" sz="2000" dirty="0">
                <a:latin typeface="Times-BoldItalic" charset="0"/>
              </a:rPr>
              <a:t> MIME</a:t>
            </a:r>
            <a:endParaRPr lang="en-US" altLang="en-US" sz="2000" dirty="0">
              <a:solidFill>
                <a:schemeClr val="bg2"/>
              </a:solidFill>
              <a:latin typeface="Times-BoldItalic" charset="0"/>
            </a:endParaRPr>
          </a:p>
        </p:txBody>
      </p:sp>
      <p:pic>
        <p:nvPicPr>
          <p:cNvPr id="41989" name="Picture 5"/>
          <p:cNvPicPr>
            <a:picLocks noChangeAspect="1"/>
          </p:cNvPicPr>
          <p:nvPr/>
        </p:nvPicPr>
        <p:blipFill>
          <a:blip r:embed="rId3"/>
          <a:stretch>
            <a:fillRect/>
          </a:stretch>
        </p:blipFill>
        <p:spPr>
          <a:xfrm>
            <a:off x="185738" y="2214563"/>
            <a:ext cx="2054225" cy="1547812"/>
          </a:xfrm>
          <a:prstGeom prst="rect">
            <a:avLst/>
          </a:prstGeom>
          <a:noFill/>
          <a:ln w="9525">
            <a:noFill/>
          </a:ln>
        </p:spPr>
      </p:pic>
      <p:pic>
        <p:nvPicPr>
          <p:cNvPr id="75781" name="Picture 6"/>
          <p:cNvPicPr>
            <a:picLocks noChangeAspect="1"/>
          </p:cNvPicPr>
          <p:nvPr/>
        </p:nvPicPr>
        <p:blipFill>
          <a:blip r:embed="rId4"/>
          <a:stretch>
            <a:fillRect/>
          </a:stretch>
        </p:blipFill>
        <p:spPr>
          <a:xfrm>
            <a:off x="6629400" y="2224088"/>
            <a:ext cx="2209800" cy="1528762"/>
          </a:xfrm>
          <a:prstGeom prst="rect">
            <a:avLst/>
          </a:prstGeom>
          <a:noFill/>
          <a:ln w="9525">
            <a:noFill/>
          </a:ln>
        </p:spPr>
      </p:pic>
      <p:pic>
        <p:nvPicPr>
          <p:cNvPr id="41991" name="Picture 7"/>
          <p:cNvPicPr>
            <a:picLocks noChangeAspect="1"/>
          </p:cNvPicPr>
          <p:nvPr/>
        </p:nvPicPr>
        <p:blipFill>
          <a:blip r:embed="rId5"/>
          <a:stretch>
            <a:fillRect/>
          </a:stretch>
        </p:blipFill>
        <p:spPr>
          <a:xfrm>
            <a:off x="3449638" y="2895600"/>
            <a:ext cx="2036762" cy="765175"/>
          </a:xfrm>
          <a:prstGeom prst="rect">
            <a:avLst/>
          </a:prstGeom>
          <a:noFill/>
          <a:ln w="9525">
            <a:noFill/>
          </a:ln>
        </p:spPr>
      </p:pic>
      <p:pic>
        <p:nvPicPr>
          <p:cNvPr id="41992" name="Picture 8"/>
          <p:cNvPicPr>
            <a:picLocks noChangeAspect="1"/>
          </p:cNvPicPr>
          <p:nvPr/>
        </p:nvPicPr>
        <p:blipFill>
          <a:blip r:embed="rId6"/>
          <a:stretch>
            <a:fillRect/>
          </a:stretch>
        </p:blipFill>
        <p:spPr>
          <a:xfrm>
            <a:off x="2360613" y="1919288"/>
            <a:ext cx="992187" cy="1552575"/>
          </a:xfrm>
          <a:prstGeom prst="rect">
            <a:avLst/>
          </a:prstGeom>
          <a:noFill/>
          <a:ln w="9525">
            <a:noFill/>
          </a:ln>
        </p:spPr>
      </p:pic>
      <p:pic>
        <p:nvPicPr>
          <p:cNvPr id="9" name="Picture 8"/>
          <p:cNvPicPr>
            <a:picLocks noChangeAspect="1"/>
          </p:cNvPicPr>
          <p:nvPr/>
        </p:nvPicPr>
        <p:blipFill>
          <a:blip r:embed="rId6"/>
          <a:stretch>
            <a:fillRect/>
          </a:stretch>
        </p:blipFill>
        <p:spPr>
          <a:xfrm>
            <a:off x="5635625" y="1919288"/>
            <a:ext cx="993775" cy="15525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989"/>
                                        </p:tgtEl>
                                        <p:attrNameLst>
                                          <p:attrName>style.visibility</p:attrName>
                                        </p:attrNameLst>
                                      </p:cBhvr>
                                      <p:to>
                                        <p:strVal val="visible"/>
                                      </p:to>
                                    </p:set>
                                    <p:anim calcmode="lin" valueType="num">
                                      <p:cBhvr>
                                        <p:cTn id="7" dur="500" fill="hold"/>
                                        <p:tgtEl>
                                          <p:spTgt spid="41989"/>
                                        </p:tgtEl>
                                        <p:attrNameLst>
                                          <p:attrName>ppt_w</p:attrName>
                                        </p:attrNameLst>
                                      </p:cBhvr>
                                      <p:tavLst>
                                        <p:tav tm="0">
                                          <p:val>
                                            <p:fltVal val="0"/>
                                          </p:val>
                                        </p:tav>
                                        <p:tav tm="100000">
                                          <p:val>
                                            <p:strVal val="#ppt_w"/>
                                          </p:val>
                                        </p:tav>
                                      </p:tavLst>
                                    </p:anim>
                                    <p:anim calcmode="lin" valueType="num">
                                      <p:cBhvr>
                                        <p:cTn id="8" dur="500" fill="hold"/>
                                        <p:tgtEl>
                                          <p:spTgt spid="41989"/>
                                        </p:tgtEl>
                                        <p:attrNameLst>
                                          <p:attrName>ppt_h</p:attrName>
                                        </p:attrNameLst>
                                      </p:cBhvr>
                                      <p:tavLst>
                                        <p:tav tm="0">
                                          <p:val>
                                            <p:fltVal val="0"/>
                                          </p:val>
                                        </p:tav>
                                        <p:tav tm="100000">
                                          <p:val>
                                            <p:strVal val="#ppt_h"/>
                                          </p:val>
                                        </p:tav>
                                      </p:tavLst>
                                    </p:anim>
                                    <p:animEffect transition="in" filter="fade">
                                      <p:cBhvr>
                                        <p:cTn id="9" dur="500"/>
                                        <p:tgtEl>
                                          <p:spTgt spid="41989"/>
                                        </p:tgtEl>
                                      </p:cBhvr>
                                    </p:animEffect>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41992"/>
                                        </p:tgtEl>
                                        <p:attrNameLst>
                                          <p:attrName>style.visibility</p:attrName>
                                        </p:attrNameLst>
                                      </p:cBhvr>
                                      <p:to>
                                        <p:strVal val="visible"/>
                                      </p:to>
                                    </p:set>
                                    <p:animEffect transition="in" filter="fade">
                                      <p:cBhvr>
                                        <p:cTn id="14" dur="2000"/>
                                        <p:tgtEl>
                                          <p:spTgt spid="41992"/>
                                        </p:tgtEl>
                                      </p:cBhvr>
                                    </p:animEffect>
                                    <p:anim calcmode="lin" valueType="num">
                                      <p:cBhvr>
                                        <p:cTn id="15" dur="2000" fill="hold"/>
                                        <p:tgtEl>
                                          <p:spTgt spid="41992"/>
                                        </p:tgtEl>
                                        <p:attrNameLst>
                                          <p:attrName>ppt_w</p:attrName>
                                        </p:attrNameLst>
                                      </p:cBhvr>
                                      <p:tavLst>
                                        <p:tav tm="0" fmla="#ppt_w*sin(2.5*pi*$)">
                                          <p:val>
                                            <p:fltVal val="0"/>
                                          </p:val>
                                        </p:tav>
                                        <p:tav tm="100000">
                                          <p:val>
                                            <p:fltVal val="1"/>
                                          </p:val>
                                        </p:tav>
                                      </p:tavLst>
                                    </p:anim>
                                    <p:anim calcmode="lin" valueType="num">
                                      <p:cBhvr>
                                        <p:cTn id="16" dur="2000" fill="hold"/>
                                        <p:tgtEl>
                                          <p:spTgt spid="41992"/>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1991"/>
                                        </p:tgtEl>
                                        <p:attrNameLst>
                                          <p:attrName>style.visibility</p:attrName>
                                        </p:attrNameLst>
                                      </p:cBhvr>
                                      <p:to>
                                        <p:strVal val="visible"/>
                                      </p:to>
                                    </p:set>
                                    <p:anim calcmode="lin" valueType="num">
                                      <p:cBhvr>
                                        <p:cTn id="21" dur="500" fill="hold"/>
                                        <p:tgtEl>
                                          <p:spTgt spid="41991"/>
                                        </p:tgtEl>
                                        <p:attrNameLst>
                                          <p:attrName>ppt_w</p:attrName>
                                        </p:attrNameLst>
                                      </p:cBhvr>
                                      <p:tavLst>
                                        <p:tav tm="0">
                                          <p:val>
                                            <p:fltVal val="0"/>
                                          </p:val>
                                        </p:tav>
                                        <p:tav tm="100000">
                                          <p:val>
                                            <p:strVal val="#ppt_w"/>
                                          </p:val>
                                        </p:tav>
                                      </p:tavLst>
                                    </p:anim>
                                    <p:anim calcmode="lin" valueType="num">
                                      <p:cBhvr>
                                        <p:cTn id="22" dur="500" fill="hold"/>
                                        <p:tgtEl>
                                          <p:spTgt spid="41991"/>
                                        </p:tgtEl>
                                        <p:attrNameLst>
                                          <p:attrName>ppt_h</p:attrName>
                                        </p:attrNameLst>
                                      </p:cBhvr>
                                      <p:tavLst>
                                        <p:tav tm="0">
                                          <p:val>
                                            <p:fltVal val="0"/>
                                          </p:val>
                                        </p:tav>
                                        <p:tav tm="100000">
                                          <p:val>
                                            <p:strVal val="#ppt_h"/>
                                          </p:val>
                                        </p:tav>
                                      </p:tavLst>
                                    </p:anim>
                                    <p:animEffect transition="in" filter="fade">
                                      <p:cBhvr>
                                        <p:cTn id="23" dur="500"/>
                                        <p:tgtEl>
                                          <p:spTgt spid="41991"/>
                                        </p:tgtEl>
                                      </p:cBhvr>
                                    </p:animEffect>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2000"/>
                                        <p:tgtEl>
                                          <p:spTgt spid="9"/>
                                        </p:tgtEl>
                                      </p:cBhvr>
                                    </p:animEffect>
                                    <p:anim calcmode="lin" valueType="num">
                                      <p:cBhvr>
                                        <p:cTn id="29" dur="2000" fill="hold"/>
                                        <p:tgtEl>
                                          <p:spTgt spid="9"/>
                                        </p:tgtEl>
                                        <p:attrNameLst>
                                          <p:attrName>ppt_w</p:attrName>
                                        </p:attrNameLst>
                                      </p:cBhvr>
                                      <p:tavLst>
                                        <p:tav tm="0" fmla="#ppt_w*sin(2.5*pi*$)">
                                          <p:val>
                                            <p:fltVal val="0"/>
                                          </p:val>
                                        </p:tav>
                                        <p:tav tm="100000">
                                          <p:val>
                                            <p:fltVal val="1"/>
                                          </p:val>
                                        </p:tav>
                                      </p:tavLst>
                                    </p:anim>
                                    <p:anim calcmode="lin" valueType="num">
                                      <p:cBhvr>
                                        <p:cTn id="30"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75781"/>
                                        </p:tgtEl>
                                        <p:attrNameLst>
                                          <p:attrName>style.visibility</p:attrName>
                                        </p:attrNameLst>
                                      </p:cBhvr>
                                      <p:to>
                                        <p:strVal val="visible"/>
                                      </p:to>
                                    </p:set>
                                    <p:anim calcmode="lin" valueType="num">
                                      <p:cBhvr>
                                        <p:cTn id="35" dur="500" fill="hold"/>
                                        <p:tgtEl>
                                          <p:spTgt spid="75781"/>
                                        </p:tgtEl>
                                        <p:attrNameLst>
                                          <p:attrName>ppt_w</p:attrName>
                                        </p:attrNameLst>
                                      </p:cBhvr>
                                      <p:tavLst>
                                        <p:tav tm="0">
                                          <p:val>
                                            <p:fltVal val="0"/>
                                          </p:val>
                                        </p:tav>
                                        <p:tav tm="100000">
                                          <p:val>
                                            <p:strVal val="#ppt_w"/>
                                          </p:val>
                                        </p:tav>
                                      </p:tavLst>
                                    </p:anim>
                                    <p:anim calcmode="lin" valueType="num">
                                      <p:cBhvr>
                                        <p:cTn id="36" dur="500" fill="hold"/>
                                        <p:tgtEl>
                                          <p:spTgt spid="75781"/>
                                        </p:tgtEl>
                                        <p:attrNameLst>
                                          <p:attrName>ppt_h</p:attrName>
                                        </p:attrNameLst>
                                      </p:cBhvr>
                                      <p:tavLst>
                                        <p:tav tm="0">
                                          <p:val>
                                            <p:fltVal val="0"/>
                                          </p:val>
                                        </p:tav>
                                        <p:tav tm="100000">
                                          <p:val>
                                            <p:strVal val="#ppt_h"/>
                                          </p:val>
                                        </p:tav>
                                      </p:tavLst>
                                    </p:anim>
                                    <p:animEffect transition="in" filter="fade">
                                      <p:cBhvr>
                                        <p:cTn id="37" dur="500"/>
                                        <p:tgtEl>
                                          <p:spTgt spid="75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solidFill>
                  <a:srgbClr val="FF0000"/>
                </a:solidFill>
                <a:latin typeface="Times-BoldItalic" charset="0"/>
              </a:rPr>
              <a:t>  </a:t>
            </a:r>
            <a:r>
              <a:rPr lang="en-US" altLang="en-US" sz="2000" dirty="0">
                <a:latin typeface="Times-BoldItalic" charset="0"/>
              </a:rPr>
              <a:t>MIME header</a:t>
            </a:r>
          </a:p>
        </p:txBody>
      </p:sp>
      <p:pic>
        <p:nvPicPr>
          <p:cNvPr id="57347" name="Picture 4"/>
          <p:cNvPicPr>
            <a:picLocks noChangeAspect="1"/>
          </p:cNvPicPr>
          <p:nvPr/>
        </p:nvPicPr>
        <p:blipFill>
          <a:blip r:embed="rId3"/>
          <a:stretch>
            <a:fillRect/>
          </a:stretch>
        </p:blipFill>
        <p:spPr>
          <a:xfrm>
            <a:off x="457200" y="2667000"/>
            <a:ext cx="7888288" cy="2209800"/>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4"/>
          <p:cNvSpPr/>
          <p:nvPr/>
        </p:nvSpPr>
        <p:spPr>
          <a:xfrm>
            <a:off x="762000" y="76200"/>
            <a:ext cx="6934200" cy="398780"/>
          </a:xfrm>
          <a:prstGeom prst="rect">
            <a:avLst/>
          </a:prstGeom>
          <a:solidFill>
            <a:srgbClr val="FFFFFF"/>
          </a:solidFill>
          <a:ln w="9525">
            <a:noFill/>
          </a:ln>
        </p:spPr>
        <p:txBody>
          <a:bodyPr>
            <a:spAutoFit/>
          </a:bodyPr>
          <a:lstStyle/>
          <a:p>
            <a:pPr eaLnBrk="0" hangingPunct="0"/>
            <a:r>
              <a:rPr lang="en-US" altLang="en-US" sz="2000" i="0" dirty="0">
                <a:solidFill>
                  <a:srgbClr val="002060"/>
                </a:solidFill>
                <a:latin typeface="Times-BoldItalic" charset="0"/>
              </a:rPr>
              <a:t>Data Types and Subtypes in MIME</a:t>
            </a:r>
          </a:p>
        </p:txBody>
      </p:sp>
      <p:grpSp>
        <p:nvGrpSpPr>
          <p:cNvPr id="58372" name="Group 1"/>
          <p:cNvGrpSpPr/>
          <p:nvPr/>
        </p:nvGrpSpPr>
        <p:grpSpPr>
          <a:xfrm>
            <a:off x="530225" y="1066800"/>
            <a:ext cx="8251825" cy="4606925"/>
            <a:chOff x="530991" y="1066800"/>
            <a:chExt cx="8251059" cy="4606925"/>
          </a:xfrm>
        </p:grpSpPr>
        <p:pic>
          <p:nvPicPr>
            <p:cNvPr id="58374" name="Picture 6"/>
            <p:cNvPicPr>
              <a:picLocks noChangeAspect="1"/>
            </p:cNvPicPr>
            <p:nvPr/>
          </p:nvPicPr>
          <p:blipFill>
            <a:blip r:embed="rId3"/>
            <a:stretch>
              <a:fillRect/>
            </a:stretch>
          </p:blipFill>
          <p:spPr>
            <a:xfrm>
              <a:off x="533400" y="1066800"/>
              <a:ext cx="8248650" cy="4606925"/>
            </a:xfrm>
            <a:prstGeom prst="rect">
              <a:avLst/>
            </a:prstGeom>
            <a:noFill/>
            <a:ln w="9525">
              <a:noFill/>
            </a:ln>
          </p:spPr>
        </p:pic>
        <p:sp>
          <p:nvSpPr>
            <p:cNvPr id="58375" name="Rectangle 19"/>
            <p:cNvSpPr/>
            <p:nvPr/>
          </p:nvSpPr>
          <p:spPr>
            <a:xfrm>
              <a:off x="530991" y="1143000"/>
              <a:ext cx="8155809" cy="4419600"/>
            </a:xfrm>
            <a:prstGeom prst="rect">
              <a:avLst/>
            </a:prstGeom>
            <a:noFill/>
            <a:ln w="101600" cap="flat" cmpd="sng">
              <a:solidFill>
                <a:srgbClr val="3366FF"/>
              </a:solidFill>
              <a:prstDash val="solid"/>
              <a:round/>
              <a:headEnd type="none" w="med" len="med"/>
              <a:tailEnd type="none" w="med" len="med"/>
            </a:ln>
          </p:spPr>
          <p:txBody>
            <a:bodyPr/>
            <a:lstStyle/>
            <a:p>
              <a:pPr eaLnBrk="0" hangingPunct="0"/>
              <a:endParaRPr lang="en-US" altLang="en-US" dirty="0">
                <a:latin typeface="Baby Kruffy" pitchFamily="2" charset="0"/>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4"/>
          <p:cNvSpPr/>
          <p:nvPr/>
        </p:nvSpPr>
        <p:spPr>
          <a:xfrm>
            <a:off x="762000" y="76200"/>
            <a:ext cx="6781800" cy="398780"/>
          </a:xfrm>
          <a:prstGeom prst="rect">
            <a:avLst/>
          </a:prstGeom>
          <a:solidFill>
            <a:srgbClr val="FFFFFF"/>
          </a:solidFill>
          <a:ln w="9525">
            <a:noFill/>
          </a:ln>
        </p:spPr>
        <p:txBody>
          <a:bodyPr>
            <a:spAutoFit/>
          </a:bodyPr>
          <a:lstStyle/>
          <a:p>
            <a:pPr eaLnBrk="0" hangingPunct="0"/>
            <a:r>
              <a:rPr lang="en-US" altLang="en-US" sz="2000" b="0" i="0" dirty="0">
                <a:solidFill>
                  <a:srgbClr val="FF0000"/>
                </a:solidFill>
                <a:latin typeface="Times-BoldItalic" charset="0"/>
              </a:rPr>
              <a:t> </a:t>
            </a:r>
            <a:r>
              <a:rPr lang="en-US" altLang="en-US" sz="2000" i="0" dirty="0">
                <a:solidFill>
                  <a:srgbClr val="002060"/>
                </a:solidFill>
                <a:latin typeface="Times-BoldItalic" charset="0"/>
              </a:rPr>
              <a:t>Methods for Content-Transfer-Encoding</a:t>
            </a:r>
          </a:p>
        </p:txBody>
      </p:sp>
      <p:grpSp>
        <p:nvGrpSpPr>
          <p:cNvPr id="59396" name="Group 1"/>
          <p:cNvGrpSpPr/>
          <p:nvPr/>
        </p:nvGrpSpPr>
        <p:grpSpPr>
          <a:xfrm>
            <a:off x="503238" y="2117725"/>
            <a:ext cx="8259762" cy="1768475"/>
            <a:chOff x="503238" y="2117724"/>
            <a:chExt cx="8259762" cy="1768475"/>
          </a:xfrm>
        </p:grpSpPr>
        <p:pic>
          <p:nvPicPr>
            <p:cNvPr id="59398" name="Picture 6"/>
            <p:cNvPicPr>
              <a:picLocks noChangeAspect="1"/>
            </p:cNvPicPr>
            <p:nvPr/>
          </p:nvPicPr>
          <p:blipFill>
            <a:blip r:embed="rId3"/>
            <a:stretch>
              <a:fillRect/>
            </a:stretch>
          </p:blipFill>
          <p:spPr>
            <a:xfrm>
              <a:off x="503238" y="2117724"/>
              <a:ext cx="8259762" cy="1768475"/>
            </a:xfrm>
            <a:prstGeom prst="rect">
              <a:avLst/>
            </a:prstGeom>
            <a:noFill/>
            <a:ln w="9525">
              <a:noFill/>
            </a:ln>
          </p:spPr>
        </p:pic>
        <p:sp>
          <p:nvSpPr>
            <p:cNvPr id="59399" name="Rectangle 19"/>
            <p:cNvSpPr/>
            <p:nvPr/>
          </p:nvSpPr>
          <p:spPr>
            <a:xfrm>
              <a:off x="575441" y="2117724"/>
              <a:ext cx="8138160" cy="1692274"/>
            </a:xfrm>
            <a:prstGeom prst="rect">
              <a:avLst/>
            </a:prstGeom>
            <a:noFill/>
            <a:ln w="101600" cap="flat" cmpd="sng">
              <a:solidFill>
                <a:srgbClr val="3366FF"/>
              </a:solidFill>
              <a:prstDash val="solid"/>
              <a:round/>
              <a:headEnd type="none" w="med" len="med"/>
              <a:tailEnd type="none" w="med" len="med"/>
            </a:ln>
          </p:spPr>
          <p:txBody>
            <a:bodyPr/>
            <a:lstStyle/>
            <a:p>
              <a:pPr eaLnBrk="0" hangingPunct="0"/>
              <a:endParaRPr lang="en-US" altLang="en-US" dirty="0">
                <a:latin typeface="Baby Kruffy" pitchFamily="2" charset="0"/>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solidFill>
                  <a:srgbClr val="FF0000"/>
                </a:solidFill>
                <a:latin typeface="Times-BoldItalic" charset="0"/>
              </a:rPr>
              <a:t> </a:t>
            </a:r>
            <a:r>
              <a:rPr lang="en-US" altLang="en-US" sz="2000" dirty="0">
                <a:latin typeface="Times-BoldItalic" charset="0"/>
              </a:rPr>
              <a:t>Base64 conversion</a:t>
            </a:r>
            <a:endParaRPr lang="en-US" altLang="en-US" sz="2000" dirty="0">
              <a:solidFill>
                <a:schemeClr val="bg2"/>
              </a:solidFill>
              <a:latin typeface="Times-BoldItalic" charset="0"/>
            </a:endParaRPr>
          </a:p>
        </p:txBody>
      </p:sp>
      <p:pic>
        <p:nvPicPr>
          <p:cNvPr id="44037" name="Picture 5"/>
          <p:cNvPicPr>
            <a:picLocks noChangeAspect="1"/>
          </p:cNvPicPr>
          <p:nvPr/>
        </p:nvPicPr>
        <p:blipFill>
          <a:blip r:embed="rId3"/>
          <a:stretch>
            <a:fillRect/>
          </a:stretch>
        </p:blipFill>
        <p:spPr>
          <a:xfrm>
            <a:off x="1143000" y="979488"/>
            <a:ext cx="6602413" cy="1654175"/>
          </a:xfrm>
          <a:prstGeom prst="rect">
            <a:avLst/>
          </a:prstGeom>
          <a:noFill/>
          <a:ln w="9525">
            <a:noFill/>
          </a:ln>
        </p:spPr>
      </p:pic>
      <p:pic>
        <p:nvPicPr>
          <p:cNvPr id="44038" name="Picture 6"/>
          <p:cNvPicPr>
            <a:picLocks noChangeAspect="1"/>
          </p:cNvPicPr>
          <p:nvPr/>
        </p:nvPicPr>
        <p:blipFill>
          <a:blip r:embed="rId4"/>
          <a:stretch>
            <a:fillRect/>
          </a:stretch>
        </p:blipFill>
        <p:spPr>
          <a:xfrm>
            <a:off x="1143000" y="2582863"/>
            <a:ext cx="7418388" cy="1477962"/>
          </a:xfrm>
          <a:prstGeom prst="rect">
            <a:avLst/>
          </a:prstGeom>
          <a:noFill/>
          <a:ln w="9525">
            <a:noFill/>
          </a:ln>
        </p:spPr>
      </p:pic>
      <p:pic>
        <p:nvPicPr>
          <p:cNvPr id="44039" name="Picture 7"/>
          <p:cNvPicPr>
            <a:picLocks noChangeAspect="1"/>
          </p:cNvPicPr>
          <p:nvPr/>
        </p:nvPicPr>
        <p:blipFill>
          <a:blip r:embed="rId5"/>
          <a:stretch>
            <a:fillRect/>
          </a:stretch>
        </p:blipFill>
        <p:spPr>
          <a:xfrm>
            <a:off x="1219200" y="4052888"/>
            <a:ext cx="4918075" cy="1219200"/>
          </a:xfrm>
          <a:prstGeom prst="rect">
            <a:avLst/>
          </a:prstGeom>
          <a:noFill/>
          <a:ln w="9525">
            <a:noFill/>
          </a:ln>
        </p:spPr>
      </p:pic>
      <p:pic>
        <p:nvPicPr>
          <p:cNvPr id="44040" name="Picture 8"/>
          <p:cNvPicPr>
            <a:picLocks noChangeAspect="1"/>
          </p:cNvPicPr>
          <p:nvPr/>
        </p:nvPicPr>
        <p:blipFill>
          <a:blip r:embed="rId6"/>
          <a:stretch>
            <a:fillRect/>
          </a:stretch>
        </p:blipFill>
        <p:spPr>
          <a:xfrm>
            <a:off x="1222375" y="5272088"/>
            <a:ext cx="7083425" cy="8223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037"/>
                                        </p:tgtEl>
                                        <p:attrNameLst>
                                          <p:attrName>style.visibility</p:attrName>
                                        </p:attrNameLst>
                                      </p:cBhvr>
                                      <p:to>
                                        <p:strVal val="visible"/>
                                      </p:to>
                                    </p:set>
                                    <p:anim calcmode="lin" valueType="num">
                                      <p:cBhvr>
                                        <p:cTn id="7" dur="500" fill="hold"/>
                                        <p:tgtEl>
                                          <p:spTgt spid="44037"/>
                                        </p:tgtEl>
                                        <p:attrNameLst>
                                          <p:attrName>ppt_w</p:attrName>
                                        </p:attrNameLst>
                                      </p:cBhvr>
                                      <p:tavLst>
                                        <p:tav tm="0">
                                          <p:val>
                                            <p:fltVal val="0"/>
                                          </p:val>
                                        </p:tav>
                                        <p:tav tm="100000">
                                          <p:val>
                                            <p:strVal val="#ppt_w"/>
                                          </p:val>
                                        </p:tav>
                                      </p:tavLst>
                                    </p:anim>
                                    <p:anim calcmode="lin" valueType="num">
                                      <p:cBhvr>
                                        <p:cTn id="8" dur="500" fill="hold"/>
                                        <p:tgtEl>
                                          <p:spTgt spid="44037"/>
                                        </p:tgtEl>
                                        <p:attrNameLst>
                                          <p:attrName>ppt_h</p:attrName>
                                        </p:attrNameLst>
                                      </p:cBhvr>
                                      <p:tavLst>
                                        <p:tav tm="0">
                                          <p:val>
                                            <p:fltVal val="0"/>
                                          </p:val>
                                        </p:tav>
                                        <p:tav tm="100000">
                                          <p:val>
                                            <p:strVal val="#ppt_h"/>
                                          </p:val>
                                        </p:tav>
                                      </p:tavLst>
                                    </p:anim>
                                    <p:animEffect transition="in" filter="fade">
                                      <p:cBhvr>
                                        <p:cTn id="9" dur="500"/>
                                        <p:tgtEl>
                                          <p:spTgt spid="4403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4038"/>
                                        </p:tgtEl>
                                        <p:attrNameLst>
                                          <p:attrName>style.visibility</p:attrName>
                                        </p:attrNameLst>
                                      </p:cBhvr>
                                      <p:to>
                                        <p:strVal val="visible"/>
                                      </p:to>
                                    </p:set>
                                    <p:anim calcmode="lin" valueType="num">
                                      <p:cBhvr>
                                        <p:cTn id="14" dur="500" fill="hold"/>
                                        <p:tgtEl>
                                          <p:spTgt spid="44038"/>
                                        </p:tgtEl>
                                        <p:attrNameLst>
                                          <p:attrName>ppt_w</p:attrName>
                                        </p:attrNameLst>
                                      </p:cBhvr>
                                      <p:tavLst>
                                        <p:tav tm="0">
                                          <p:val>
                                            <p:fltVal val="0"/>
                                          </p:val>
                                        </p:tav>
                                        <p:tav tm="100000">
                                          <p:val>
                                            <p:strVal val="#ppt_w"/>
                                          </p:val>
                                        </p:tav>
                                      </p:tavLst>
                                    </p:anim>
                                    <p:anim calcmode="lin" valueType="num">
                                      <p:cBhvr>
                                        <p:cTn id="15" dur="500" fill="hold"/>
                                        <p:tgtEl>
                                          <p:spTgt spid="44038"/>
                                        </p:tgtEl>
                                        <p:attrNameLst>
                                          <p:attrName>ppt_h</p:attrName>
                                        </p:attrNameLst>
                                      </p:cBhvr>
                                      <p:tavLst>
                                        <p:tav tm="0">
                                          <p:val>
                                            <p:fltVal val="0"/>
                                          </p:val>
                                        </p:tav>
                                        <p:tav tm="100000">
                                          <p:val>
                                            <p:strVal val="#ppt_h"/>
                                          </p:val>
                                        </p:tav>
                                      </p:tavLst>
                                    </p:anim>
                                    <p:animEffect transition="in" filter="fade">
                                      <p:cBhvr>
                                        <p:cTn id="16" dur="500"/>
                                        <p:tgtEl>
                                          <p:spTgt spid="4403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4039"/>
                                        </p:tgtEl>
                                        <p:attrNameLst>
                                          <p:attrName>style.visibility</p:attrName>
                                        </p:attrNameLst>
                                      </p:cBhvr>
                                      <p:to>
                                        <p:strVal val="visible"/>
                                      </p:to>
                                    </p:set>
                                    <p:anim calcmode="lin" valueType="num">
                                      <p:cBhvr>
                                        <p:cTn id="21" dur="500" fill="hold"/>
                                        <p:tgtEl>
                                          <p:spTgt spid="44039"/>
                                        </p:tgtEl>
                                        <p:attrNameLst>
                                          <p:attrName>ppt_w</p:attrName>
                                        </p:attrNameLst>
                                      </p:cBhvr>
                                      <p:tavLst>
                                        <p:tav tm="0">
                                          <p:val>
                                            <p:fltVal val="0"/>
                                          </p:val>
                                        </p:tav>
                                        <p:tav tm="100000">
                                          <p:val>
                                            <p:strVal val="#ppt_w"/>
                                          </p:val>
                                        </p:tav>
                                      </p:tavLst>
                                    </p:anim>
                                    <p:anim calcmode="lin" valueType="num">
                                      <p:cBhvr>
                                        <p:cTn id="22" dur="500" fill="hold"/>
                                        <p:tgtEl>
                                          <p:spTgt spid="44039"/>
                                        </p:tgtEl>
                                        <p:attrNameLst>
                                          <p:attrName>ppt_h</p:attrName>
                                        </p:attrNameLst>
                                      </p:cBhvr>
                                      <p:tavLst>
                                        <p:tav tm="0">
                                          <p:val>
                                            <p:fltVal val="0"/>
                                          </p:val>
                                        </p:tav>
                                        <p:tav tm="100000">
                                          <p:val>
                                            <p:strVal val="#ppt_h"/>
                                          </p:val>
                                        </p:tav>
                                      </p:tavLst>
                                    </p:anim>
                                    <p:animEffect transition="in" filter="fade">
                                      <p:cBhvr>
                                        <p:cTn id="23" dur="500"/>
                                        <p:tgtEl>
                                          <p:spTgt spid="4403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4040"/>
                                        </p:tgtEl>
                                        <p:attrNameLst>
                                          <p:attrName>style.visibility</p:attrName>
                                        </p:attrNameLst>
                                      </p:cBhvr>
                                      <p:to>
                                        <p:strVal val="visible"/>
                                      </p:to>
                                    </p:set>
                                    <p:anim calcmode="lin" valueType="num">
                                      <p:cBhvr>
                                        <p:cTn id="28" dur="500" fill="hold"/>
                                        <p:tgtEl>
                                          <p:spTgt spid="44040"/>
                                        </p:tgtEl>
                                        <p:attrNameLst>
                                          <p:attrName>ppt_w</p:attrName>
                                        </p:attrNameLst>
                                      </p:cBhvr>
                                      <p:tavLst>
                                        <p:tav tm="0">
                                          <p:val>
                                            <p:fltVal val="0"/>
                                          </p:val>
                                        </p:tav>
                                        <p:tav tm="100000">
                                          <p:val>
                                            <p:strVal val="#ppt_w"/>
                                          </p:val>
                                        </p:tav>
                                      </p:tavLst>
                                    </p:anim>
                                    <p:anim calcmode="lin" valueType="num">
                                      <p:cBhvr>
                                        <p:cTn id="29" dur="500" fill="hold"/>
                                        <p:tgtEl>
                                          <p:spTgt spid="44040"/>
                                        </p:tgtEl>
                                        <p:attrNameLst>
                                          <p:attrName>ppt_h</p:attrName>
                                        </p:attrNameLst>
                                      </p:cBhvr>
                                      <p:tavLst>
                                        <p:tav tm="0">
                                          <p:val>
                                            <p:fltVal val="0"/>
                                          </p:val>
                                        </p:tav>
                                        <p:tav tm="100000">
                                          <p:val>
                                            <p:strVal val="#ppt_h"/>
                                          </p:val>
                                        </p:tav>
                                      </p:tavLst>
                                    </p:anim>
                                    <p:animEffect transition="in" filter="fade">
                                      <p:cBhvr>
                                        <p:cTn id="30" dur="500"/>
                                        <p:tgtEl>
                                          <p:spTgt spid="44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4"/>
          <p:cNvSpPr/>
          <p:nvPr/>
        </p:nvSpPr>
        <p:spPr>
          <a:xfrm>
            <a:off x="914400" y="76200"/>
            <a:ext cx="8153400" cy="398780"/>
          </a:xfrm>
          <a:prstGeom prst="rect">
            <a:avLst/>
          </a:prstGeom>
          <a:solidFill>
            <a:srgbClr val="FFFFFF"/>
          </a:solidFill>
          <a:ln w="9525">
            <a:noFill/>
          </a:ln>
        </p:spPr>
        <p:txBody>
          <a:bodyPr>
            <a:spAutoFit/>
          </a:bodyPr>
          <a:lstStyle/>
          <a:p>
            <a:pPr eaLnBrk="0" hangingPunct="0"/>
            <a:r>
              <a:rPr lang="en-US" altLang="en-US" sz="2000" i="0" dirty="0">
                <a:solidFill>
                  <a:srgbClr val="002060"/>
                </a:solidFill>
                <a:latin typeface="Times-BoldItalic" charset="0"/>
              </a:rPr>
              <a:t>Base64 Converting Table</a:t>
            </a:r>
          </a:p>
        </p:txBody>
      </p:sp>
      <p:grpSp>
        <p:nvGrpSpPr>
          <p:cNvPr id="61443" name="Group 1"/>
          <p:cNvGrpSpPr/>
          <p:nvPr/>
        </p:nvGrpSpPr>
        <p:grpSpPr>
          <a:xfrm>
            <a:off x="431800" y="1752600"/>
            <a:ext cx="8280400" cy="3486150"/>
            <a:chOff x="431800" y="1752600"/>
            <a:chExt cx="8280400" cy="3486150"/>
          </a:xfrm>
        </p:grpSpPr>
        <p:pic>
          <p:nvPicPr>
            <p:cNvPr id="61446" name="Picture 7"/>
            <p:cNvPicPr>
              <a:picLocks noChangeAspect="1"/>
            </p:cNvPicPr>
            <p:nvPr/>
          </p:nvPicPr>
          <p:blipFill>
            <a:blip r:embed="rId3"/>
            <a:stretch>
              <a:fillRect/>
            </a:stretch>
          </p:blipFill>
          <p:spPr>
            <a:xfrm>
              <a:off x="431800" y="1752600"/>
              <a:ext cx="8280400" cy="3486150"/>
            </a:xfrm>
            <a:prstGeom prst="rect">
              <a:avLst/>
            </a:prstGeom>
            <a:noFill/>
            <a:ln w="9525">
              <a:noFill/>
            </a:ln>
          </p:spPr>
        </p:pic>
        <p:sp>
          <p:nvSpPr>
            <p:cNvPr id="61447" name="Rectangle 5"/>
            <p:cNvSpPr/>
            <p:nvPr/>
          </p:nvSpPr>
          <p:spPr>
            <a:xfrm>
              <a:off x="530991" y="1752600"/>
              <a:ext cx="8046720" cy="3409950"/>
            </a:xfrm>
            <a:prstGeom prst="rect">
              <a:avLst/>
            </a:prstGeom>
            <a:noFill/>
            <a:ln w="101600" cap="flat" cmpd="sng">
              <a:solidFill>
                <a:srgbClr val="3366FF"/>
              </a:solidFill>
              <a:prstDash val="solid"/>
              <a:round/>
              <a:headEnd type="none" w="med" len="med"/>
              <a:tailEnd type="none" w="med" len="med"/>
            </a:ln>
          </p:spPr>
          <p:txBody>
            <a:bodyPr/>
            <a:lstStyle/>
            <a:p>
              <a:pPr eaLnBrk="0" hangingPunct="0"/>
              <a:endParaRPr lang="en-US" altLang="en-US" dirty="0">
                <a:latin typeface="Baby Kruffy" pitchFamily="2" charset="0"/>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solidFill>
                  <a:srgbClr val="FF0000"/>
                </a:solidFill>
                <a:latin typeface="Times-BoldItalic" charset="0"/>
              </a:rPr>
              <a:t> </a:t>
            </a:r>
            <a:r>
              <a:rPr lang="en-US" altLang="en-US" sz="2000" dirty="0">
                <a:latin typeface="Times-BoldItalic" charset="0"/>
              </a:rPr>
              <a:t>Quoted-printable</a:t>
            </a:r>
            <a:endParaRPr lang="en-US" altLang="en-US" sz="2000" dirty="0">
              <a:solidFill>
                <a:schemeClr val="bg2"/>
              </a:solidFill>
              <a:latin typeface="Times-BoldItalic" charset="0"/>
            </a:endParaRPr>
          </a:p>
        </p:txBody>
      </p:sp>
      <p:pic>
        <p:nvPicPr>
          <p:cNvPr id="45061" name="Picture 5"/>
          <p:cNvPicPr>
            <a:picLocks noChangeAspect="1"/>
          </p:cNvPicPr>
          <p:nvPr/>
        </p:nvPicPr>
        <p:blipFill>
          <a:blip r:embed="rId3"/>
          <a:stretch>
            <a:fillRect/>
          </a:stretch>
        </p:blipFill>
        <p:spPr>
          <a:xfrm>
            <a:off x="830263" y="2057400"/>
            <a:ext cx="6859587" cy="766763"/>
          </a:xfrm>
          <a:prstGeom prst="rect">
            <a:avLst/>
          </a:prstGeom>
          <a:noFill/>
          <a:ln w="9525">
            <a:noFill/>
          </a:ln>
        </p:spPr>
      </p:pic>
      <p:pic>
        <p:nvPicPr>
          <p:cNvPr id="45063" name="Picture 7"/>
          <p:cNvPicPr>
            <a:picLocks noChangeAspect="1"/>
          </p:cNvPicPr>
          <p:nvPr/>
        </p:nvPicPr>
        <p:blipFill>
          <a:blip r:embed="rId4"/>
          <a:stretch>
            <a:fillRect/>
          </a:stretch>
        </p:blipFill>
        <p:spPr>
          <a:xfrm>
            <a:off x="1828800" y="2900363"/>
            <a:ext cx="6315075" cy="1387475"/>
          </a:xfrm>
          <a:prstGeom prst="rect">
            <a:avLst/>
          </a:prstGeom>
          <a:noFill/>
          <a:ln w="9525">
            <a:noFill/>
          </a:ln>
        </p:spPr>
      </p:pic>
      <p:pic>
        <p:nvPicPr>
          <p:cNvPr id="45066" name="Picture 10"/>
          <p:cNvPicPr>
            <a:picLocks noChangeAspect="1"/>
          </p:cNvPicPr>
          <p:nvPr/>
        </p:nvPicPr>
        <p:blipFill>
          <a:blip r:embed="rId5"/>
          <a:stretch>
            <a:fillRect/>
          </a:stretch>
        </p:blipFill>
        <p:spPr>
          <a:xfrm>
            <a:off x="3505200" y="4135438"/>
            <a:ext cx="3165475" cy="152400"/>
          </a:xfrm>
          <a:prstGeom prst="rect">
            <a:avLst/>
          </a:prstGeom>
          <a:noFill/>
          <a:ln w="9525">
            <a:noFill/>
          </a:ln>
        </p:spPr>
      </p:pic>
      <p:pic>
        <p:nvPicPr>
          <p:cNvPr id="45067" name="Picture 11"/>
          <p:cNvPicPr>
            <a:picLocks noChangeAspect="1"/>
          </p:cNvPicPr>
          <p:nvPr/>
        </p:nvPicPr>
        <p:blipFill>
          <a:blip r:embed="rId6"/>
          <a:stretch>
            <a:fillRect/>
          </a:stretch>
        </p:blipFill>
        <p:spPr>
          <a:xfrm>
            <a:off x="304800" y="4319588"/>
            <a:ext cx="8453438" cy="506412"/>
          </a:xfrm>
          <a:prstGeom prst="rect">
            <a:avLst/>
          </a:prstGeom>
          <a:noFill/>
          <a:ln w="9525">
            <a:noFill/>
          </a:ln>
        </p:spPr>
      </p:pic>
      <p:sp>
        <p:nvSpPr>
          <p:cNvPr id="31749" name="Rectangle 8"/>
          <p:cNvSpPr/>
          <p:nvPr/>
        </p:nvSpPr>
        <p:spPr>
          <a:xfrm>
            <a:off x="1578610" y="1080770"/>
            <a:ext cx="7179945" cy="460375"/>
          </a:xfrm>
          <a:prstGeom prst="rect">
            <a:avLst/>
          </a:prstGeom>
          <a:noFill/>
          <a:ln w="9525">
            <a:noFill/>
          </a:ln>
        </p:spPr>
        <p:txBody>
          <a:bodyPr wrap="square">
            <a:spAutoFit/>
          </a:bodyPr>
          <a:lstStyle/>
          <a:p>
            <a:pPr algn="just" eaLnBrk="0" hangingPunct="0">
              <a:buClrTx/>
              <a:buSzTx/>
              <a:buFont typeface="Arial" panose="020B0604020202020204" pitchFamily="34" charset="0"/>
            </a:pPr>
            <a:r>
              <a:rPr lang="en-US" altLang="en-US" sz="2400" dirty="0">
                <a:latin typeface="Times-Roman" charset="0"/>
                <a:sym typeface="+mn-ea"/>
              </a:rPr>
              <a:t>Only non-ascii characters are represented as 3 characters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5061"/>
                                        </p:tgtEl>
                                        <p:attrNameLst>
                                          <p:attrName>style.visibility</p:attrName>
                                        </p:attrNameLst>
                                      </p:cBhvr>
                                      <p:to>
                                        <p:strVal val="visible"/>
                                      </p:to>
                                    </p:set>
                                    <p:anim calcmode="lin" valueType="num">
                                      <p:cBhvr>
                                        <p:cTn id="7" dur="500" fill="hold"/>
                                        <p:tgtEl>
                                          <p:spTgt spid="45061"/>
                                        </p:tgtEl>
                                        <p:attrNameLst>
                                          <p:attrName>ppt_w</p:attrName>
                                        </p:attrNameLst>
                                      </p:cBhvr>
                                      <p:tavLst>
                                        <p:tav tm="0">
                                          <p:val>
                                            <p:fltVal val="0"/>
                                          </p:val>
                                        </p:tav>
                                        <p:tav tm="100000">
                                          <p:val>
                                            <p:strVal val="#ppt_w"/>
                                          </p:val>
                                        </p:tav>
                                      </p:tavLst>
                                    </p:anim>
                                    <p:anim calcmode="lin" valueType="num">
                                      <p:cBhvr>
                                        <p:cTn id="8" dur="500" fill="hold"/>
                                        <p:tgtEl>
                                          <p:spTgt spid="45061"/>
                                        </p:tgtEl>
                                        <p:attrNameLst>
                                          <p:attrName>ppt_h</p:attrName>
                                        </p:attrNameLst>
                                      </p:cBhvr>
                                      <p:tavLst>
                                        <p:tav tm="0">
                                          <p:val>
                                            <p:fltVal val="0"/>
                                          </p:val>
                                        </p:tav>
                                        <p:tav tm="100000">
                                          <p:val>
                                            <p:strVal val="#ppt_h"/>
                                          </p:val>
                                        </p:tav>
                                      </p:tavLst>
                                    </p:anim>
                                    <p:animEffect transition="in" filter="fade">
                                      <p:cBhvr>
                                        <p:cTn id="9" dur="500"/>
                                        <p:tgtEl>
                                          <p:spTgt spid="4506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5063"/>
                                        </p:tgtEl>
                                        <p:attrNameLst>
                                          <p:attrName>style.visibility</p:attrName>
                                        </p:attrNameLst>
                                      </p:cBhvr>
                                      <p:to>
                                        <p:strVal val="visible"/>
                                      </p:to>
                                    </p:set>
                                    <p:anim calcmode="lin" valueType="num">
                                      <p:cBhvr>
                                        <p:cTn id="14" dur="500" fill="hold"/>
                                        <p:tgtEl>
                                          <p:spTgt spid="45063"/>
                                        </p:tgtEl>
                                        <p:attrNameLst>
                                          <p:attrName>ppt_w</p:attrName>
                                        </p:attrNameLst>
                                      </p:cBhvr>
                                      <p:tavLst>
                                        <p:tav tm="0">
                                          <p:val>
                                            <p:fltVal val="0"/>
                                          </p:val>
                                        </p:tav>
                                        <p:tav tm="100000">
                                          <p:val>
                                            <p:strVal val="#ppt_w"/>
                                          </p:val>
                                        </p:tav>
                                      </p:tavLst>
                                    </p:anim>
                                    <p:anim calcmode="lin" valueType="num">
                                      <p:cBhvr>
                                        <p:cTn id="15" dur="500" fill="hold"/>
                                        <p:tgtEl>
                                          <p:spTgt spid="45063"/>
                                        </p:tgtEl>
                                        <p:attrNameLst>
                                          <p:attrName>ppt_h</p:attrName>
                                        </p:attrNameLst>
                                      </p:cBhvr>
                                      <p:tavLst>
                                        <p:tav tm="0">
                                          <p:val>
                                            <p:fltVal val="0"/>
                                          </p:val>
                                        </p:tav>
                                        <p:tav tm="100000">
                                          <p:val>
                                            <p:strVal val="#ppt_h"/>
                                          </p:val>
                                        </p:tav>
                                      </p:tavLst>
                                    </p:anim>
                                    <p:animEffect transition="in" filter="fade">
                                      <p:cBhvr>
                                        <p:cTn id="16" dur="500"/>
                                        <p:tgtEl>
                                          <p:spTgt spid="4506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5067"/>
                                        </p:tgtEl>
                                        <p:attrNameLst>
                                          <p:attrName>style.visibility</p:attrName>
                                        </p:attrNameLst>
                                      </p:cBhvr>
                                      <p:to>
                                        <p:strVal val="visible"/>
                                      </p:to>
                                    </p:set>
                                    <p:anim calcmode="lin" valueType="num">
                                      <p:cBhvr>
                                        <p:cTn id="21" dur="500" fill="hold"/>
                                        <p:tgtEl>
                                          <p:spTgt spid="45067"/>
                                        </p:tgtEl>
                                        <p:attrNameLst>
                                          <p:attrName>ppt_w</p:attrName>
                                        </p:attrNameLst>
                                      </p:cBhvr>
                                      <p:tavLst>
                                        <p:tav tm="0">
                                          <p:val>
                                            <p:fltVal val="0"/>
                                          </p:val>
                                        </p:tav>
                                        <p:tav tm="100000">
                                          <p:val>
                                            <p:strVal val="#ppt_w"/>
                                          </p:val>
                                        </p:tav>
                                      </p:tavLst>
                                    </p:anim>
                                    <p:anim calcmode="lin" valueType="num">
                                      <p:cBhvr>
                                        <p:cTn id="22" dur="500" fill="hold"/>
                                        <p:tgtEl>
                                          <p:spTgt spid="45067"/>
                                        </p:tgtEl>
                                        <p:attrNameLst>
                                          <p:attrName>ppt_h</p:attrName>
                                        </p:attrNameLst>
                                      </p:cBhvr>
                                      <p:tavLst>
                                        <p:tav tm="0">
                                          <p:val>
                                            <p:fltVal val="0"/>
                                          </p:val>
                                        </p:tav>
                                        <p:tav tm="100000">
                                          <p:val>
                                            <p:strVal val="#ppt_h"/>
                                          </p:val>
                                        </p:tav>
                                      </p:tavLst>
                                    </p:anim>
                                    <p:animEffect transition="in" filter="fade">
                                      <p:cBhvr>
                                        <p:cTn id="23" dur="500"/>
                                        <p:tgtEl>
                                          <p:spTgt spid="45067"/>
                                        </p:tgtEl>
                                      </p:cBhvr>
                                    </p:animEffect>
                                  </p:childTnLst>
                                </p:cTn>
                              </p:par>
                              <p:par>
                                <p:cTn id="24" presetID="53" presetClass="entr" presetSubtype="16" fill="hold" nodeType="withEffect">
                                  <p:stCondLst>
                                    <p:cond delay="0"/>
                                  </p:stCondLst>
                                  <p:childTnLst>
                                    <p:set>
                                      <p:cBhvr>
                                        <p:cTn id="25" dur="1" fill="hold">
                                          <p:stCondLst>
                                            <p:cond delay="0"/>
                                          </p:stCondLst>
                                        </p:cTn>
                                        <p:tgtEl>
                                          <p:spTgt spid="45066"/>
                                        </p:tgtEl>
                                        <p:attrNameLst>
                                          <p:attrName>style.visibility</p:attrName>
                                        </p:attrNameLst>
                                      </p:cBhvr>
                                      <p:to>
                                        <p:strVal val="visible"/>
                                      </p:to>
                                    </p:set>
                                    <p:anim calcmode="lin" valueType="num">
                                      <p:cBhvr>
                                        <p:cTn id="26" dur="500" fill="hold"/>
                                        <p:tgtEl>
                                          <p:spTgt spid="45066"/>
                                        </p:tgtEl>
                                        <p:attrNameLst>
                                          <p:attrName>ppt_w</p:attrName>
                                        </p:attrNameLst>
                                      </p:cBhvr>
                                      <p:tavLst>
                                        <p:tav tm="0">
                                          <p:val>
                                            <p:fltVal val="0"/>
                                          </p:val>
                                        </p:tav>
                                        <p:tav tm="100000">
                                          <p:val>
                                            <p:strVal val="#ppt_w"/>
                                          </p:val>
                                        </p:tav>
                                      </p:tavLst>
                                    </p:anim>
                                    <p:anim calcmode="lin" valueType="num">
                                      <p:cBhvr>
                                        <p:cTn id="27" dur="500" fill="hold"/>
                                        <p:tgtEl>
                                          <p:spTgt spid="45066"/>
                                        </p:tgtEl>
                                        <p:attrNameLst>
                                          <p:attrName>ppt_h</p:attrName>
                                        </p:attrNameLst>
                                      </p:cBhvr>
                                      <p:tavLst>
                                        <p:tav tm="0">
                                          <p:val>
                                            <p:fltVal val="0"/>
                                          </p:val>
                                        </p:tav>
                                        <p:tav tm="100000">
                                          <p:val>
                                            <p:strVal val="#ppt_h"/>
                                          </p:val>
                                        </p:tav>
                                      </p:tavLst>
                                    </p:anim>
                                    <p:animEffect transition="in" filter="fade">
                                      <p:cBhvr>
                                        <p:cTn id="28" dur="500"/>
                                        <p:tgtEl>
                                          <p:spTgt spid="45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p:nvPr/>
        </p:nvSpPr>
        <p:spPr>
          <a:xfrm>
            <a:off x="366713" y="107950"/>
            <a:ext cx="438150" cy="474663"/>
          </a:xfrm>
          <a:prstGeom prst="rect">
            <a:avLst/>
          </a:prstGeom>
          <a:solidFill>
            <a:schemeClr val="accent2"/>
          </a:solidFill>
          <a:ln w="9525">
            <a:noFill/>
          </a:ln>
        </p:spPr>
        <p:txBody>
          <a:bodyPr wrap="none" anchor="ctr"/>
          <a:lstStyle/>
          <a:p>
            <a:pPr algn="ctr"/>
            <a:endParaRPr lang="en-US" altLang="en-US" sz="2400" b="0" i="0" dirty="0">
              <a:latin typeface="Tahoma" panose="020B0604030504040204" pitchFamily="34" charset="0"/>
            </a:endParaRPr>
          </a:p>
        </p:txBody>
      </p:sp>
      <p:sp>
        <p:nvSpPr>
          <p:cNvPr id="63492"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63493" name="Rectangle 4"/>
          <p:cNvSpPr/>
          <p:nvPr/>
        </p:nvSpPr>
        <p:spPr>
          <a:xfrm>
            <a:off x="490538" y="530225"/>
            <a:ext cx="422275" cy="474663"/>
          </a:xfrm>
          <a:prstGeom prst="rect">
            <a:avLst/>
          </a:prstGeom>
          <a:solidFill>
            <a:schemeClr val="folHlink"/>
          </a:solidFill>
          <a:ln w="9525">
            <a:noFill/>
          </a:ln>
        </p:spPr>
        <p:txBody>
          <a:bodyPr wrap="none" anchor="ctr"/>
          <a:lstStyle/>
          <a:p>
            <a:pPr algn="ctr"/>
            <a:endParaRPr lang="en-US" altLang="en-US" sz="2400" b="0" i="0" dirty="0">
              <a:latin typeface="Tahoma" panose="020B0604030504040204" pitchFamily="34" charset="0"/>
            </a:endParaRPr>
          </a:p>
        </p:txBody>
      </p:sp>
      <p:sp>
        <p:nvSpPr>
          <p:cNvPr id="63494"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63495"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63496" name="Rectangle 7"/>
          <p:cNvSpPr/>
          <p:nvPr/>
        </p:nvSpPr>
        <p:spPr>
          <a:xfrm>
            <a:off x="711200" y="0"/>
            <a:ext cx="31750" cy="1052513"/>
          </a:xfrm>
          <a:prstGeom prst="rect">
            <a:avLst/>
          </a:prstGeom>
          <a:solidFill>
            <a:schemeClr val="bg2"/>
          </a:solidFill>
          <a:ln w="9525">
            <a:noFill/>
          </a:ln>
        </p:spPr>
        <p:txBody>
          <a:bodyPr wrap="none" anchor="ctr"/>
          <a:lstStyle/>
          <a:p>
            <a:pPr algn="ctr"/>
            <a:endParaRPr lang="en-US" altLang="en-US" sz="2400" b="0" i="0" dirty="0">
              <a:latin typeface="Tahoma" panose="020B0604030504040204" pitchFamily="34" charset="0"/>
            </a:endParaRPr>
          </a:p>
        </p:txBody>
      </p:sp>
      <p:sp>
        <p:nvSpPr>
          <p:cNvPr id="63497"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8202" name="Text Box 9"/>
          <p:cNvSpPr txBox="1">
            <a:spLocks noChangeArrowheads="1"/>
          </p:cNvSpPr>
          <p:nvPr/>
        </p:nvSpPr>
        <p:spPr bwMode="auto">
          <a:xfrm>
            <a:off x="1106488" y="0"/>
            <a:ext cx="3307080" cy="645160"/>
          </a:xfrm>
          <a:prstGeom prst="rect">
            <a:avLst/>
          </a:prstGeom>
          <a:noFill/>
          <a:ln>
            <a:noFill/>
          </a:ln>
        </p:spPr>
        <p:txBody>
          <a:bodyPr wrap="none">
            <a:spAutoFit/>
          </a:bodyPr>
          <a:lstStyle>
            <a:lvl1pPr eaLnBrk="0" hangingPunct="0">
              <a:defRPr sz="3200" b="1" i="1">
                <a:solidFill>
                  <a:schemeClr val="tx1"/>
                </a:solidFill>
                <a:latin typeface="Baby Kruffy" pitchFamily="2" charset="0"/>
                <a:cs typeface="Arial" panose="020B0604020202020204" pitchFamily="34" charset="0"/>
              </a:defRPr>
            </a:lvl1pPr>
            <a:lvl2pPr marL="37931725" indent="-37474525" eaLnBrk="0" hangingPunct="0">
              <a:defRPr sz="3200" b="1" i="1">
                <a:solidFill>
                  <a:schemeClr val="tx1"/>
                </a:solidFill>
                <a:latin typeface="Baby Kruffy" pitchFamily="2" charset="0"/>
                <a:cs typeface="Arial" panose="020B0604020202020204" pitchFamily="34" charset="0"/>
              </a:defRPr>
            </a:lvl2pPr>
            <a:lvl3pPr eaLnBrk="0" hangingPunct="0">
              <a:defRPr sz="3200" b="1" i="1">
                <a:solidFill>
                  <a:schemeClr val="tx1"/>
                </a:solidFill>
                <a:latin typeface="Baby Kruffy" pitchFamily="2" charset="0"/>
                <a:cs typeface="Arial" panose="020B0604020202020204" pitchFamily="34" charset="0"/>
              </a:defRPr>
            </a:lvl3pPr>
            <a:lvl4pPr eaLnBrk="0" hangingPunct="0">
              <a:defRPr sz="3200" b="1" i="1">
                <a:solidFill>
                  <a:schemeClr val="tx1"/>
                </a:solidFill>
                <a:latin typeface="Baby Kruffy" pitchFamily="2" charset="0"/>
                <a:cs typeface="Arial" panose="020B0604020202020204" pitchFamily="34" charset="0"/>
              </a:defRPr>
            </a:lvl4pPr>
            <a:lvl5pPr eaLnBrk="0" hangingPunct="0">
              <a:defRPr sz="3200" b="1" i="1">
                <a:solidFill>
                  <a:schemeClr val="tx1"/>
                </a:solidFill>
                <a:latin typeface="Baby Kruffy" pitchFamily="2" charset="0"/>
                <a:cs typeface="Arial" panose="020B0604020202020204" pitchFamily="34" charset="0"/>
              </a:defRPr>
            </a:lvl5pPr>
            <a:lvl6pPr marL="4572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6pPr>
            <a:lvl7pPr marL="9144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7pPr>
            <a:lvl8pPr marL="13716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8pPr>
            <a:lvl9pPr marL="18288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3600" b="1" i="1" u="none" strike="noStrike" kern="1200" cap="none" spc="0" normalizeH="0" baseline="0" noProof="0" smtClean="0">
                <a:ln>
                  <a:noFill/>
                </a:ln>
                <a:solidFill>
                  <a:schemeClr val="hlink"/>
                </a:solidFill>
                <a:effectLst>
                  <a:outerShdw blurRad="38100" dist="38100" dir="2700000" algn="tl">
                    <a:srgbClr val="C0C0C0"/>
                  </a:outerShdw>
                </a:effectLst>
                <a:uLnTx/>
                <a:uFillTx/>
                <a:latin typeface="Times New Roman" panose="02020603050405020304" charset="0"/>
                <a:ea typeface="+mn-ea"/>
                <a:cs typeface="Arial" panose="020B0604020202020204" pitchFamily="34" charset="0"/>
              </a:rPr>
              <a:t> E-Mail Security</a:t>
            </a:r>
          </a:p>
        </p:txBody>
      </p:sp>
      <p:sp>
        <p:nvSpPr>
          <p:cNvPr id="63499" name="Rectangle 10"/>
          <p:cNvSpPr/>
          <p:nvPr/>
        </p:nvSpPr>
        <p:spPr>
          <a:xfrm>
            <a:off x="381000" y="1293813"/>
            <a:ext cx="7924800" cy="1814830"/>
          </a:xfrm>
          <a:prstGeom prst="rect">
            <a:avLst/>
          </a:prstGeom>
          <a:solidFill>
            <a:schemeClr val="bg1"/>
          </a:solidFill>
          <a:ln w="9525">
            <a:noFill/>
          </a:ln>
        </p:spPr>
        <p:txBody>
          <a:bodyPr>
            <a:spAutoFit/>
          </a:bodyPr>
          <a:lstStyle/>
          <a:p>
            <a:pPr algn="just"/>
            <a:r>
              <a:rPr lang="en-US" altLang="en-US" sz="2800" dirty="0">
                <a:latin typeface="Times New Roman" panose="02020603050405020304" charset="0"/>
              </a:rPr>
              <a:t> Two of these protocols,</a:t>
            </a:r>
          </a:p>
          <a:p>
            <a:pPr algn="just"/>
            <a:r>
              <a:rPr lang="en-US" altLang="en-US" sz="2800" dirty="0">
                <a:latin typeface="Times New Roman" panose="02020603050405020304" charset="0"/>
              </a:rPr>
              <a:t> Pretty Good Privacy (PGP) </a:t>
            </a:r>
          </a:p>
          <a:p>
            <a:pPr algn="just"/>
            <a:r>
              <a:rPr lang="en-US" altLang="en-US" sz="2800" dirty="0">
                <a:latin typeface="Times New Roman" panose="02020603050405020304" charset="0"/>
              </a:rPr>
              <a:t> Secure/Multipurpose Internet Mail Extensions (S/MIME)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solidFill>
                  <a:srgbClr val="FF0000"/>
                </a:solidFill>
                <a:latin typeface="Times-BoldItalic" charset="0"/>
              </a:rPr>
              <a:t> </a:t>
            </a:r>
            <a:r>
              <a:rPr lang="en-US" altLang="en-US" sz="2000" b="1" i="1" noProof="0" smtClean="0">
                <a:ln>
                  <a:noFill/>
                </a:ln>
                <a:solidFill>
                  <a:schemeClr val="hlink"/>
                </a:solidFill>
                <a:effectLst>
                  <a:outerShdw blurRad="38100" dist="38100" dir="2700000" algn="tl">
                    <a:srgbClr val="C0C0C0"/>
                  </a:outerShdw>
                </a:effectLst>
                <a:uLnTx/>
                <a:uFillTx/>
                <a:latin typeface="Times New Roman" panose="02020603050405020304" charset="0"/>
                <a:cs typeface="Arial" panose="020B0604020202020204" pitchFamily="34" charset="0"/>
                <a:sym typeface="+mn-ea"/>
              </a:rPr>
              <a:t>Web based e-Mail Security</a:t>
            </a:r>
            <a:r>
              <a:rPr lang="en-US" altLang="en-US" sz="2000" dirty="0">
                <a:latin typeface="Times-BoldItalic" charset="0"/>
              </a:rPr>
              <a:t>, cases I and II</a:t>
            </a:r>
            <a:endParaRPr lang="en-US" altLang="en-US" sz="2000" dirty="0">
              <a:solidFill>
                <a:schemeClr val="bg2"/>
              </a:solidFill>
              <a:latin typeface="Times-BoldItalic" charset="0"/>
            </a:endParaRPr>
          </a:p>
        </p:txBody>
      </p:sp>
      <p:pic>
        <p:nvPicPr>
          <p:cNvPr id="46084" name="Picture 5"/>
          <p:cNvPicPr>
            <a:picLocks noChangeAspect="1"/>
          </p:cNvPicPr>
          <p:nvPr/>
        </p:nvPicPr>
        <p:blipFill>
          <a:blip r:embed="rId3"/>
          <a:stretch>
            <a:fillRect/>
          </a:stretch>
        </p:blipFill>
        <p:spPr>
          <a:xfrm>
            <a:off x="898525" y="762000"/>
            <a:ext cx="7102475" cy="2493963"/>
          </a:xfrm>
          <a:prstGeom prst="rect">
            <a:avLst/>
          </a:prstGeom>
          <a:noFill/>
          <a:ln w="9525">
            <a:noFill/>
          </a:ln>
        </p:spPr>
      </p:pic>
      <p:pic>
        <p:nvPicPr>
          <p:cNvPr id="46085" name="Picture 6"/>
          <p:cNvPicPr>
            <a:picLocks noChangeAspect="1"/>
          </p:cNvPicPr>
          <p:nvPr/>
        </p:nvPicPr>
        <p:blipFill>
          <a:blip r:embed="rId4"/>
          <a:stretch>
            <a:fillRect/>
          </a:stretch>
        </p:blipFill>
        <p:spPr>
          <a:xfrm>
            <a:off x="898525" y="3830638"/>
            <a:ext cx="7102475" cy="24939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084"/>
                                        </p:tgtEl>
                                        <p:attrNameLst>
                                          <p:attrName>style.visibility</p:attrName>
                                        </p:attrNameLst>
                                      </p:cBhvr>
                                      <p:to>
                                        <p:strVal val="visible"/>
                                      </p:to>
                                    </p:set>
                                    <p:animEffect transition="in" filter="wipe(left)">
                                      <p:cBhvr>
                                        <p:cTn id="7" dur="500"/>
                                        <p:tgtEl>
                                          <p:spTgt spid="460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085"/>
                                        </p:tgtEl>
                                        <p:attrNameLst>
                                          <p:attrName>style.visibility</p:attrName>
                                        </p:attrNameLst>
                                      </p:cBhvr>
                                      <p:to>
                                        <p:strVal val="visible"/>
                                      </p:to>
                                    </p:set>
                                    <p:animEffect transition="in" filter="wipe(left)">
                                      <p:cBhvr>
                                        <p:cTn id="12" dur="500"/>
                                        <p:tgtEl>
                                          <p:spTgt spid="46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eaLnBrk="0" hangingPunct="0"/>
            <a:endParaRPr lang="en-US" altLang="en-US" i="0" dirty="0">
              <a:effectLst>
                <a:outerShdw blurRad="38100" dist="38100" dir="2700000">
                  <a:srgbClr val="C0C0C0"/>
                </a:outerShdw>
              </a:effectLst>
              <a:latin typeface="Times New Roman" panose="02020603050405020304" charset="0"/>
            </a:endParaRPr>
          </a:p>
        </p:txBody>
      </p:sp>
      <p:sp>
        <p:nvSpPr>
          <p:cNvPr id="911363" name="Text Box 3"/>
          <p:cNvSpPr txBox="1">
            <a:spLocks noChangeArrowheads="1"/>
          </p:cNvSpPr>
          <p:nvPr/>
        </p:nvSpPr>
        <p:spPr bwMode="auto">
          <a:xfrm>
            <a:off x="228600" y="406400"/>
            <a:ext cx="1153795" cy="583565"/>
          </a:xfrm>
          <a:prstGeom prst="rect">
            <a:avLst/>
          </a:prstGeom>
          <a:noFill/>
          <a:ln w="9525">
            <a:noFill/>
            <a:miter lim="800000"/>
          </a:ln>
          <a:effectLst/>
        </p:spPr>
        <p:txBody>
          <a:bodyPr wrap="none">
            <a:spAutoFit/>
          </a:bodyPr>
          <a:lstStyle>
            <a:lvl1pPr marL="24161750" indent="-24161750" eaLnBrk="0" hangingPunct="0">
              <a:defRPr sz="3200" b="1" i="1">
                <a:solidFill>
                  <a:schemeClr val="tx1"/>
                </a:solidFill>
                <a:latin typeface="Baby Kruffy" pitchFamily="2" charset="0"/>
                <a:cs typeface="Arial" panose="020B0604020202020204" pitchFamily="34" charset="0"/>
              </a:defRPr>
            </a:lvl1pPr>
            <a:lvl2pPr marL="37931725" indent="-37474525" eaLnBrk="0" hangingPunct="0">
              <a:defRPr sz="3200" b="1" i="1">
                <a:solidFill>
                  <a:schemeClr val="tx1"/>
                </a:solidFill>
                <a:latin typeface="Baby Kruffy" pitchFamily="2" charset="0"/>
                <a:cs typeface="Arial" panose="020B0604020202020204" pitchFamily="34" charset="0"/>
              </a:defRPr>
            </a:lvl2pPr>
            <a:lvl3pPr eaLnBrk="0" hangingPunct="0">
              <a:defRPr sz="3200" b="1" i="1">
                <a:solidFill>
                  <a:schemeClr val="tx1"/>
                </a:solidFill>
                <a:latin typeface="Baby Kruffy" pitchFamily="2" charset="0"/>
                <a:cs typeface="Arial" panose="020B0604020202020204" pitchFamily="34" charset="0"/>
              </a:defRPr>
            </a:lvl3pPr>
            <a:lvl4pPr eaLnBrk="0" hangingPunct="0">
              <a:defRPr sz="3200" b="1" i="1">
                <a:solidFill>
                  <a:schemeClr val="tx1"/>
                </a:solidFill>
                <a:latin typeface="Baby Kruffy" pitchFamily="2" charset="0"/>
                <a:cs typeface="Arial" panose="020B0604020202020204" pitchFamily="34" charset="0"/>
              </a:defRPr>
            </a:lvl4pPr>
            <a:lvl5pPr eaLnBrk="0" hangingPunct="0">
              <a:defRPr sz="3200" b="1" i="1">
                <a:solidFill>
                  <a:schemeClr val="tx1"/>
                </a:solidFill>
                <a:latin typeface="Baby Kruffy" pitchFamily="2" charset="0"/>
                <a:cs typeface="Arial" panose="020B0604020202020204" pitchFamily="34" charset="0"/>
              </a:defRPr>
            </a:lvl5pPr>
            <a:lvl6pPr marL="4572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6pPr>
            <a:lvl7pPr marL="9144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7pPr>
            <a:lvl8pPr marL="13716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8pPr>
            <a:lvl9pPr marL="18288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9p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altLang="en-US" sz="32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Times" pitchFamily="18" charset="0"/>
                <a:ea typeface="+mn-ea"/>
                <a:cs typeface="Arial" panose="020B0604020202020204" pitchFamily="34" charset="0"/>
              </a:rPr>
              <a:t>  FTP</a:t>
            </a:r>
          </a:p>
        </p:txBody>
      </p:sp>
      <p:sp>
        <p:nvSpPr>
          <p:cNvPr id="31748" name="Text Box 4"/>
          <p:cNvSpPr txBox="1"/>
          <p:nvPr/>
        </p:nvSpPr>
        <p:spPr>
          <a:xfrm>
            <a:off x="8229600" y="6400800"/>
            <a:ext cx="184150" cy="366713"/>
          </a:xfrm>
          <a:prstGeom prst="rect">
            <a:avLst/>
          </a:prstGeom>
          <a:noFill/>
          <a:ln w="9525">
            <a:noFill/>
          </a:ln>
        </p:spPr>
        <p:txBody>
          <a:bodyPr wrap="none">
            <a:spAutoFit/>
          </a:bodyPr>
          <a:lstStyle/>
          <a:p>
            <a:pPr eaLnBrk="0" hangingPunct="0"/>
            <a:endParaRPr lang="en-US" altLang="en-US" sz="1800" i="0" dirty="0">
              <a:latin typeface="Times New Roman" panose="02020603050405020304" charset="0"/>
            </a:endParaRPr>
          </a:p>
        </p:txBody>
      </p:sp>
      <p:sp>
        <p:nvSpPr>
          <p:cNvPr id="31749" name="Rectangle 8"/>
          <p:cNvSpPr/>
          <p:nvPr/>
        </p:nvSpPr>
        <p:spPr>
          <a:xfrm>
            <a:off x="381000" y="1658938"/>
            <a:ext cx="8077200" cy="1568450"/>
          </a:xfrm>
          <a:prstGeom prst="rect">
            <a:avLst/>
          </a:prstGeom>
          <a:noFill/>
          <a:ln w="9525">
            <a:noFill/>
          </a:ln>
        </p:spPr>
        <p:txBody>
          <a:bodyPr>
            <a:spAutoFit/>
          </a:bodyPr>
          <a:lstStyle/>
          <a:p>
            <a:pPr algn="just" eaLnBrk="0" hangingPunct="0"/>
            <a:r>
              <a:rPr lang="en-US" altLang="en-US" dirty="0">
                <a:latin typeface="Times-Roman" charset="0"/>
              </a:rPr>
              <a:t>File Transfer Protocol (FTP) is the standard protocol provided by TCP/IP for copying a file from one host to another.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eaLnBrk="0" hangingPunct="0"/>
            <a:endParaRPr lang="en-US" altLang="en-US" i="0" dirty="0">
              <a:effectLst>
                <a:outerShdw blurRad="38100" dist="38100" dir="2700000">
                  <a:srgbClr val="C0C0C0"/>
                </a:outerShdw>
              </a:effectLst>
              <a:latin typeface="Times New Roman" panose="02020603050405020304" charset="0"/>
            </a:endParaRPr>
          </a:p>
        </p:txBody>
      </p:sp>
      <p:sp>
        <p:nvSpPr>
          <p:cNvPr id="911363" name="Text Box 3"/>
          <p:cNvSpPr txBox="1">
            <a:spLocks noChangeArrowheads="1"/>
          </p:cNvSpPr>
          <p:nvPr/>
        </p:nvSpPr>
        <p:spPr bwMode="auto">
          <a:xfrm>
            <a:off x="228600" y="406400"/>
            <a:ext cx="1925955" cy="583565"/>
          </a:xfrm>
          <a:prstGeom prst="rect">
            <a:avLst/>
          </a:prstGeom>
          <a:noFill/>
          <a:ln w="9525">
            <a:noFill/>
            <a:miter lim="800000"/>
          </a:ln>
          <a:effectLst/>
        </p:spPr>
        <p:txBody>
          <a:bodyPr wrap="none">
            <a:spAutoFit/>
          </a:bodyPr>
          <a:lstStyle>
            <a:lvl1pPr marL="24161750" indent="-24161750" eaLnBrk="0" hangingPunct="0">
              <a:defRPr sz="3200" b="1" i="1">
                <a:solidFill>
                  <a:schemeClr val="tx1"/>
                </a:solidFill>
                <a:latin typeface="Baby Kruffy" pitchFamily="2" charset="0"/>
                <a:cs typeface="Arial" panose="020B0604020202020204" pitchFamily="34" charset="0"/>
              </a:defRPr>
            </a:lvl1pPr>
            <a:lvl2pPr marL="37931725" indent="-37474525" eaLnBrk="0" hangingPunct="0">
              <a:defRPr sz="3200" b="1" i="1">
                <a:solidFill>
                  <a:schemeClr val="tx1"/>
                </a:solidFill>
                <a:latin typeface="Baby Kruffy" pitchFamily="2" charset="0"/>
                <a:cs typeface="Arial" panose="020B0604020202020204" pitchFamily="34" charset="0"/>
              </a:defRPr>
            </a:lvl2pPr>
            <a:lvl3pPr eaLnBrk="0" hangingPunct="0">
              <a:defRPr sz="3200" b="1" i="1">
                <a:solidFill>
                  <a:schemeClr val="tx1"/>
                </a:solidFill>
                <a:latin typeface="Baby Kruffy" pitchFamily="2" charset="0"/>
                <a:cs typeface="Arial" panose="020B0604020202020204" pitchFamily="34" charset="0"/>
              </a:defRPr>
            </a:lvl3pPr>
            <a:lvl4pPr eaLnBrk="0" hangingPunct="0">
              <a:defRPr sz="3200" b="1" i="1">
                <a:solidFill>
                  <a:schemeClr val="tx1"/>
                </a:solidFill>
                <a:latin typeface="Baby Kruffy" pitchFamily="2" charset="0"/>
                <a:cs typeface="Arial" panose="020B0604020202020204" pitchFamily="34" charset="0"/>
              </a:defRPr>
            </a:lvl4pPr>
            <a:lvl5pPr eaLnBrk="0" hangingPunct="0">
              <a:defRPr sz="3200" b="1" i="1">
                <a:solidFill>
                  <a:schemeClr val="tx1"/>
                </a:solidFill>
                <a:latin typeface="Baby Kruffy" pitchFamily="2" charset="0"/>
                <a:cs typeface="Arial" panose="020B0604020202020204" pitchFamily="34" charset="0"/>
              </a:defRPr>
            </a:lvl5pPr>
            <a:lvl6pPr marL="4572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6pPr>
            <a:lvl7pPr marL="9144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7pPr>
            <a:lvl8pPr marL="13716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8pPr>
            <a:lvl9pPr marL="18288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9p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altLang="en-US" sz="32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Times" pitchFamily="18" charset="0"/>
                <a:ea typeface="+mn-ea"/>
                <a:cs typeface="Arial" panose="020B0604020202020204" pitchFamily="34" charset="0"/>
              </a:rPr>
              <a:t> TELNET</a:t>
            </a:r>
          </a:p>
        </p:txBody>
      </p:sp>
      <p:sp>
        <p:nvSpPr>
          <p:cNvPr id="66564" name="Text Box 4"/>
          <p:cNvSpPr txBox="1"/>
          <p:nvPr/>
        </p:nvSpPr>
        <p:spPr>
          <a:xfrm>
            <a:off x="8229600" y="6400800"/>
            <a:ext cx="184150" cy="366713"/>
          </a:xfrm>
          <a:prstGeom prst="rect">
            <a:avLst/>
          </a:prstGeom>
          <a:noFill/>
          <a:ln w="9525">
            <a:noFill/>
          </a:ln>
        </p:spPr>
        <p:txBody>
          <a:bodyPr wrap="none">
            <a:spAutoFit/>
          </a:bodyPr>
          <a:lstStyle/>
          <a:p>
            <a:pPr eaLnBrk="0" hangingPunct="0"/>
            <a:endParaRPr lang="en-US" altLang="en-US" sz="1800" i="0" dirty="0">
              <a:latin typeface="Times New Roman" panose="02020603050405020304" charset="0"/>
            </a:endParaRPr>
          </a:p>
        </p:txBody>
      </p:sp>
      <p:sp>
        <p:nvSpPr>
          <p:cNvPr id="66565" name="Rectangle 8"/>
          <p:cNvSpPr/>
          <p:nvPr/>
        </p:nvSpPr>
        <p:spPr>
          <a:xfrm>
            <a:off x="381000" y="1658938"/>
            <a:ext cx="8077200" cy="4030980"/>
          </a:xfrm>
          <a:prstGeom prst="rect">
            <a:avLst/>
          </a:prstGeom>
          <a:noFill/>
          <a:ln w="9525">
            <a:noFill/>
          </a:ln>
        </p:spPr>
        <p:txBody>
          <a:bodyPr>
            <a:spAutoFit/>
          </a:bodyPr>
          <a:lstStyle/>
          <a:p>
            <a:pPr algn="just" eaLnBrk="0" hangingPunct="0"/>
            <a:r>
              <a:rPr lang="en-US" altLang="en-US" dirty="0">
                <a:latin typeface="Times-Roman" charset="0"/>
              </a:rPr>
              <a:t>It is impossible to have a client/server pair for each type of service we need; the number of servers soon becomes intractable. The idea is not scalable. The solution is to have a specific client/server program for a set of common scenarios, but to have some generic client/server programs for the rest.</a:t>
            </a:r>
          </a:p>
          <a:p>
            <a:pPr algn="just" eaLnBrk="0" hangingPunct="0"/>
            <a:r>
              <a:rPr lang="en-US" altLang="en-US" dirty="0">
                <a:latin typeface="Times-Roman" charset="0"/>
              </a:rPr>
              <a:t>Regging - TELNET(TErminal NETwork)</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solidFill>
                  <a:srgbClr val="FF0000"/>
                </a:solidFill>
                <a:latin typeface="Times-BoldItalic" charset="0"/>
              </a:rPr>
              <a:t> </a:t>
            </a:r>
            <a:r>
              <a:rPr lang="en-US" altLang="en-US" sz="2000" dirty="0">
                <a:latin typeface="Times-BoldItalic" charset="0"/>
              </a:rPr>
              <a:t>Local versus remote logging</a:t>
            </a:r>
            <a:endParaRPr lang="en-US" altLang="en-US" sz="2000" dirty="0">
              <a:solidFill>
                <a:schemeClr val="bg2"/>
              </a:solidFill>
              <a:latin typeface="Times-BoldItalic" charset="0"/>
            </a:endParaRPr>
          </a:p>
        </p:txBody>
      </p:sp>
      <p:pic>
        <p:nvPicPr>
          <p:cNvPr id="48132" name="Picture 5"/>
          <p:cNvPicPr>
            <a:picLocks noChangeAspect="1"/>
          </p:cNvPicPr>
          <p:nvPr/>
        </p:nvPicPr>
        <p:blipFill>
          <a:blip r:embed="rId3"/>
          <a:stretch>
            <a:fillRect/>
          </a:stretch>
        </p:blipFill>
        <p:spPr>
          <a:xfrm>
            <a:off x="2635250" y="698500"/>
            <a:ext cx="3527425" cy="1970088"/>
          </a:xfrm>
          <a:prstGeom prst="rect">
            <a:avLst/>
          </a:prstGeom>
          <a:noFill/>
          <a:ln w="9525">
            <a:noFill/>
          </a:ln>
        </p:spPr>
      </p:pic>
      <p:pic>
        <p:nvPicPr>
          <p:cNvPr id="48133" name="Picture 6"/>
          <p:cNvPicPr>
            <a:picLocks noChangeAspect="1"/>
          </p:cNvPicPr>
          <p:nvPr/>
        </p:nvPicPr>
        <p:blipFill>
          <a:blip r:embed="rId4"/>
          <a:stretch>
            <a:fillRect/>
          </a:stretch>
        </p:blipFill>
        <p:spPr>
          <a:xfrm>
            <a:off x="381000" y="3124200"/>
            <a:ext cx="8037513" cy="3244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8132"/>
                                        </p:tgtEl>
                                        <p:attrNameLst>
                                          <p:attrName>style.visibility</p:attrName>
                                        </p:attrNameLst>
                                      </p:cBhvr>
                                      <p:to>
                                        <p:strVal val="visible"/>
                                      </p:to>
                                    </p:set>
                                    <p:anim calcmode="lin" valueType="num">
                                      <p:cBhvr>
                                        <p:cTn id="7" dur="500" fill="hold"/>
                                        <p:tgtEl>
                                          <p:spTgt spid="48132"/>
                                        </p:tgtEl>
                                        <p:attrNameLst>
                                          <p:attrName>ppt_w</p:attrName>
                                        </p:attrNameLst>
                                      </p:cBhvr>
                                      <p:tavLst>
                                        <p:tav tm="0">
                                          <p:val>
                                            <p:fltVal val="0"/>
                                          </p:val>
                                        </p:tav>
                                        <p:tav tm="100000">
                                          <p:val>
                                            <p:strVal val="#ppt_w"/>
                                          </p:val>
                                        </p:tav>
                                      </p:tavLst>
                                    </p:anim>
                                    <p:anim calcmode="lin" valueType="num">
                                      <p:cBhvr>
                                        <p:cTn id="8" dur="500" fill="hold"/>
                                        <p:tgtEl>
                                          <p:spTgt spid="48132"/>
                                        </p:tgtEl>
                                        <p:attrNameLst>
                                          <p:attrName>ppt_h</p:attrName>
                                        </p:attrNameLst>
                                      </p:cBhvr>
                                      <p:tavLst>
                                        <p:tav tm="0">
                                          <p:val>
                                            <p:fltVal val="0"/>
                                          </p:val>
                                        </p:tav>
                                        <p:tav tm="100000">
                                          <p:val>
                                            <p:strVal val="#ppt_h"/>
                                          </p:val>
                                        </p:tav>
                                      </p:tavLst>
                                    </p:anim>
                                    <p:animEffect transition="in" filter="fade">
                                      <p:cBhvr>
                                        <p:cTn id="9" dur="500"/>
                                        <p:tgtEl>
                                          <p:spTgt spid="4813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8133"/>
                                        </p:tgtEl>
                                        <p:attrNameLst>
                                          <p:attrName>style.visibility</p:attrName>
                                        </p:attrNameLst>
                                      </p:cBhvr>
                                      <p:to>
                                        <p:strVal val="visible"/>
                                      </p:to>
                                    </p:set>
                                    <p:animEffect transition="in" filter="wipe(left)">
                                      <p:cBhvr>
                                        <p:cTn id="14" dur="500"/>
                                        <p:tgtEl>
                                          <p:spTgt spid="48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solidFill>
                  <a:srgbClr val="FF0000"/>
                </a:solidFill>
                <a:latin typeface="Times-BoldItalic" charset="0"/>
              </a:rPr>
              <a:t> </a:t>
            </a:r>
            <a:r>
              <a:rPr lang="en-US" altLang="en-US" sz="2000" dirty="0">
                <a:latin typeface="Times-BoldItalic" charset="0"/>
              </a:rPr>
              <a:t>Concept of NVT</a:t>
            </a:r>
            <a:endParaRPr lang="en-US" altLang="en-US" sz="2000" dirty="0">
              <a:solidFill>
                <a:schemeClr val="bg2"/>
              </a:solidFill>
              <a:latin typeface="Times-BoldItalic" charset="0"/>
            </a:endParaRPr>
          </a:p>
        </p:txBody>
      </p:sp>
      <p:pic>
        <p:nvPicPr>
          <p:cNvPr id="49156" name="Picture 5"/>
          <p:cNvPicPr>
            <a:picLocks noChangeAspect="1"/>
          </p:cNvPicPr>
          <p:nvPr/>
        </p:nvPicPr>
        <p:blipFill>
          <a:blip r:embed="rId3"/>
          <a:stretch>
            <a:fillRect/>
          </a:stretch>
        </p:blipFill>
        <p:spPr>
          <a:xfrm>
            <a:off x="304800" y="1138238"/>
            <a:ext cx="8396288" cy="2332037"/>
          </a:xfrm>
          <a:prstGeom prst="rect">
            <a:avLst/>
          </a:prstGeom>
          <a:noFill/>
          <a:ln w="9525">
            <a:noFill/>
          </a:ln>
        </p:spPr>
      </p:pic>
      <p:pic>
        <p:nvPicPr>
          <p:cNvPr id="49157" name="Picture 6"/>
          <p:cNvPicPr>
            <a:picLocks noChangeAspect="1"/>
          </p:cNvPicPr>
          <p:nvPr/>
        </p:nvPicPr>
        <p:blipFill>
          <a:blip r:embed="rId4"/>
          <a:stretch>
            <a:fillRect/>
          </a:stretch>
        </p:blipFill>
        <p:spPr>
          <a:xfrm>
            <a:off x="1327150" y="4491038"/>
            <a:ext cx="6353175" cy="11477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156"/>
                                        </p:tgtEl>
                                        <p:attrNameLst>
                                          <p:attrName>style.visibility</p:attrName>
                                        </p:attrNameLst>
                                      </p:cBhvr>
                                      <p:to>
                                        <p:strVal val="visible"/>
                                      </p:to>
                                    </p:set>
                                    <p:animEffect transition="in" filter="wipe(left)">
                                      <p:cBhvr>
                                        <p:cTn id="7" dur="500"/>
                                        <p:tgtEl>
                                          <p:spTgt spid="49156"/>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49157"/>
                                        </p:tgtEl>
                                        <p:attrNameLst>
                                          <p:attrName>style.visibility</p:attrName>
                                        </p:attrNameLst>
                                      </p:cBhvr>
                                      <p:to>
                                        <p:strVal val="visible"/>
                                      </p:to>
                                    </p:set>
                                    <p:animEffect transition="in" filter="fade">
                                      <p:cBhvr>
                                        <p:cTn id="12" dur="2000"/>
                                        <p:tgtEl>
                                          <p:spTgt spid="49157"/>
                                        </p:tgtEl>
                                      </p:cBhvr>
                                    </p:animEffect>
                                    <p:anim calcmode="lin" valueType="num">
                                      <p:cBhvr>
                                        <p:cTn id="13" dur="2000" fill="hold"/>
                                        <p:tgtEl>
                                          <p:spTgt spid="49157"/>
                                        </p:tgtEl>
                                        <p:attrNameLst>
                                          <p:attrName>ppt_w</p:attrName>
                                        </p:attrNameLst>
                                      </p:cBhvr>
                                      <p:tavLst>
                                        <p:tav tm="0" fmla="#ppt_w*sin(2.5*pi*$)">
                                          <p:val>
                                            <p:fltVal val="0"/>
                                          </p:val>
                                        </p:tav>
                                        <p:tav tm="100000">
                                          <p:val>
                                            <p:fltVal val="1"/>
                                          </p:val>
                                        </p:tav>
                                      </p:tavLst>
                                    </p:anim>
                                    <p:anim calcmode="lin" valueType="num">
                                      <p:cBhvr>
                                        <p:cTn id="14" dur="2000" fill="hold"/>
                                        <p:tgtEl>
                                          <p:spTgt spid="4915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4"/>
          <p:cNvSpPr/>
          <p:nvPr/>
        </p:nvSpPr>
        <p:spPr>
          <a:xfrm>
            <a:off x="838200" y="76200"/>
            <a:ext cx="6019800" cy="398780"/>
          </a:xfrm>
          <a:prstGeom prst="rect">
            <a:avLst/>
          </a:prstGeom>
          <a:solidFill>
            <a:srgbClr val="FFFFFF"/>
          </a:solidFill>
          <a:ln w="9525">
            <a:noFill/>
          </a:ln>
        </p:spPr>
        <p:txBody>
          <a:bodyPr>
            <a:spAutoFit/>
          </a:bodyPr>
          <a:lstStyle/>
          <a:p>
            <a:pPr eaLnBrk="0" hangingPunct="0"/>
            <a:r>
              <a:rPr lang="en-US" altLang="en-US" sz="2000" b="0" i="0" dirty="0">
                <a:solidFill>
                  <a:srgbClr val="FF0000"/>
                </a:solidFill>
                <a:latin typeface="Times-BoldItalic" charset="0"/>
              </a:rPr>
              <a:t> </a:t>
            </a:r>
            <a:r>
              <a:rPr lang="en-US" altLang="en-US" sz="2000" i="0" dirty="0">
                <a:solidFill>
                  <a:srgbClr val="002060"/>
                </a:solidFill>
                <a:latin typeface="Times-BoldItalic" charset="0"/>
              </a:rPr>
              <a:t>Examples of interface commands</a:t>
            </a:r>
          </a:p>
        </p:txBody>
      </p:sp>
      <p:grpSp>
        <p:nvGrpSpPr>
          <p:cNvPr id="70660" name="Group 1"/>
          <p:cNvGrpSpPr/>
          <p:nvPr/>
        </p:nvGrpSpPr>
        <p:grpSpPr>
          <a:xfrm>
            <a:off x="304800" y="2085975"/>
            <a:ext cx="8466138" cy="1790700"/>
            <a:chOff x="304800" y="2085975"/>
            <a:chExt cx="8466138" cy="1790700"/>
          </a:xfrm>
        </p:grpSpPr>
        <p:pic>
          <p:nvPicPr>
            <p:cNvPr id="70662" name="Picture 6"/>
            <p:cNvPicPr>
              <a:picLocks noChangeAspect="1"/>
            </p:cNvPicPr>
            <p:nvPr/>
          </p:nvPicPr>
          <p:blipFill>
            <a:blip r:embed="rId3"/>
            <a:stretch>
              <a:fillRect/>
            </a:stretch>
          </p:blipFill>
          <p:spPr>
            <a:xfrm>
              <a:off x="304800" y="2085975"/>
              <a:ext cx="8466138" cy="1790700"/>
            </a:xfrm>
            <a:prstGeom prst="rect">
              <a:avLst/>
            </a:prstGeom>
            <a:noFill/>
            <a:ln w="9525">
              <a:noFill/>
            </a:ln>
          </p:spPr>
        </p:pic>
        <p:sp>
          <p:nvSpPr>
            <p:cNvPr id="70663" name="Rectangle 19"/>
            <p:cNvSpPr/>
            <p:nvPr/>
          </p:nvSpPr>
          <p:spPr>
            <a:xfrm>
              <a:off x="461140" y="2085975"/>
              <a:ext cx="8155809" cy="1724025"/>
            </a:xfrm>
            <a:prstGeom prst="rect">
              <a:avLst/>
            </a:prstGeom>
            <a:noFill/>
            <a:ln w="101600" cap="flat" cmpd="sng">
              <a:solidFill>
                <a:srgbClr val="3366FF"/>
              </a:solidFill>
              <a:prstDash val="solid"/>
              <a:round/>
              <a:headEnd type="none" w="med" len="med"/>
              <a:tailEnd type="none" w="med" len="med"/>
            </a:ln>
          </p:spPr>
          <p:txBody>
            <a:bodyPr/>
            <a:lstStyle/>
            <a:p>
              <a:pPr eaLnBrk="0" hangingPunct="0"/>
              <a:endParaRPr lang="en-US" altLang="en-US" dirty="0">
                <a:latin typeface="Baby Kruffy" pitchFamily="2" charset="0"/>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eaLnBrk="0" hangingPunct="0"/>
            <a:endParaRPr lang="en-US" altLang="en-US" i="0" dirty="0">
              <a:effectLst>
                <a:outerShdw blurRad="38100" dist="38100" dir="2700000">
                  <a:srgbClr val="C0C0C0"/>
                </a:outerShdw>
              </a:effectLst>
              <a:latin typeface="Times New Roman" panose="02020603050405020304" charset="0"/>
            </a:endParaRPr>
          </a:p>
        </p:txBody>
      </p:sp>
      <p:sp>
        <p:nvSpPr>
          <p:cNvPr id="911363" name="Text Box 3"/>
          <p:cNvSpPr txBox="1">
            <a:spLocks noChangeArrowheads="1"/>
          </p:cNvSpPr>
          <p:nvPr/>
        </p:nvSpPr>
        <p:spPr bwMode="auto">
          <a:xfrm>
            <a:off x="228600" y="406400"/>
            <a:ext cx="4507865" cy="583565"/>
          </a:xfrm>
          <a:prstGeom prst="rect">
            <a:avLst/>
          </a:prstGeom>
          <a:noFill/>
          <a:ln w="9525">
            <a:noFill/>
            <a:miter lim="800000"/>
          </a:ln>
          <a:effectLst/>
        </p:spPr>
        <p:txBody>
          <a:bodyPr wrap="none">
            <a:spAutoFit/>
          </a:bodyPr>
          <a:lstStyle>
            <a:lvl1pPr marL="24161750" indent="-24161750" eaLnBrk="0" hangingPunct="0">
              <a:defRPr sz="3200" b="1" i="1">
                <a:solidFill>
                  <a:schemeClr val="tx1"/>
                </a:solidFill>
                <a:latin typeface="Baby Kruffy" pitchFamily="2" charset="0"/>
                <a:cs typeface="Arial" panose="020B0604020202020204" pitchFamily="34" charset="0"/>
              </a:defRPr>
            </a:lvl1pPr>
            <a:lvl2pPr marL="37931725" indent="-37474525" eaLnBrk="0" hangingPunct="0">
              <a:defRPr sz="3200" b="1" i="1">
                <a:solidFill>
                  <a:schemeClr val="tx1"/>
                </a:solidFill>
                <a:latin typeface="Baby Kruffy" pitchFamily="2" charset="0"/>
                <a:cs typeface="Arial" panose="020B0604020202020204" pitchFamily="34" charset="0"/>
              </a:defRPr>
            </a:lvl2pPr>
            <a:lvl3pPr eaLnBrk="0" hangingPunct="0">
              <a:defRPr sz="3200" b="1" i="1">
                <a:solidFill>
                  <a:schemeClr val="tx1"/>
                </a:solidFill>
                <a:latin typeface="Baby Kruffy" pitchFamily="2" charset="0"/>
                <a:cs typeface="Arial" panose="020B0604020202020204" pitchFamily="34" charset="0"/>
              </a:defRPr>
            </a:lvl3pPr>
            <a:lvl4pPr eaLnBrk="0" hangingPunct="0">
              <a:defRPr sz="3200" b="1" i="1">
                <a:solidFill>
                  <a:schemeClr val="tx1"/>
                </a:solidFill>
                <a:latin typeface="Baby Kruffy" pitchFamily="2" charset="0"/>
                <a:cs typeface="Arial" panose="020B0604020202020204" pitchFamily="34" charset="0"/>
              </a:defRPr>
            </a:lvl4pPr>
            <a:lvl5pPr eaLnBrk="0" hangingPunct="0">
              <a:defRPr sz="3200" b="1" i="1">
                <a:solidFill>
                  <a:schemeClr val="tx1"/>
                </a:solidFill>
                <a:latin typeface="Baby Kruffy" pitchFamily="2" charset="0"/>
                <a:cs typeface="Arial" panose="020B0604020202020204" pitchFamily="34" charset="0"/>
              </a:defRPr>
            </a:lvl5pPr>
            <a:lvl6pPr marL="4572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6pPr>
            <a:lvl7pPr marL="9144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7pPr>
            <a:lvl8pPr marL="13716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8pPr>
            <a:lvl9pPr marL="18288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9p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altLang="en-US" sz="32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Times" pitchFamily="18" charset="0"/>
                <a:ea typeface="+mn-ea"/>
                <a:cs typeface="Arial" panose="020B0604020202020204" pitchFamily="34" charset="0"/>
              </a:rPr>
              <a:t> SECURE SHELL (SSH)</a:t>
            </a:r>
          </a:p>
        </p:txBody>
      </p:sp>
      <p:sp>
        <p:nvSpPr>
          <p:cNvPr id="71684" name="Text Box 4"/>
          <p:cNvSpPr txBox="1"/>
          <p:nvPr/>
        </p:nvSpPr>
        <p:spPr>
          <a:xfrm>
            <a:off x="8229600" y="6400800"/>
            <a:ext cx="184150" cy="366713"/>
          </a:xfrm>
          <a:prstGeom prst="rect">
            <a:avLst/>
          </a:prstGeom>
          <a:noFill/>
          <a:ln w="9525">
            <a:noFill/>
          </a:ln>
        </p:spPr>
        <p:txBody>
          <a:bodyPr wrap="none">
            <a:spAutoFit/>
          </a:bodyPr>
          <a:lstStyle/>
          <a:p>
            <a:pPr eaLnBrk="0" hangingPunct="0"/>
            <a:endParaRPr lang="en-US" altLang="en-US" sz="1800" i="0" dirty="0">
              <a:latin typeface="Times New Roman" panose="02020603050405020304" charset="0"/>
            </a:endParaRPr>
          </a:p>
        </p:txBody>
      </p:sp>
      <p:sp>
        <p:nvSpPr>
          <p:cNvPr id="71685" name="Rectangle 8"/>
          <p:cNvSpPr/>
          <p:nvPr/>
        </p:nvSpPr>
        <p:spPr>
          <a:xfrm>
            <a:off x="381000" y="1658938"/>
            <a:ext cx="8077200" cy="4030980"/>
          </a:xfrm>
          <a:prstGeom prst="rect">
            <a:avLst/>
          </a:prstGeom>
          <a:noFill/>
          <a:ln w="9525">
            <a:noFill/>
          </a:ln>
        </p:spPr>
        <p:txBody>
          <a:bodyPr>
            <a:spAutoFit/>
          </a:bodyPr>
          <a:lstStyle/>
          <a:p>
            <a:pPr algn="just" eaLnBrk="0" hangingPunct="0"/>
            <a:r>
              <a:rPr lang="en-US" altLang="en-US" dirty="0">
                <a:latin typeface="Times-Roman" charset="0"/>
              </a:rPr>
              <a:t> Secure Shell (SSH) is a secure application program that can be used today for several purposes such as remote logging and file transfer, it was originally designed to replace TELNET. </a:t>
            </a:r>
          </a:p>
          <a:p>
            <a:pPr algn="just" eaLnBrk="0" hangingPunct="0"/>
            <a:r>
              <a:rPr lang="en-US" altLang="en-US" dirty="0">
                <a:latin typeface="Times-Roman" charset="0"/>
              </a:rPr>
              <a:t>There are two versions of SSH. The first version, SSH-1, is now deprecated because of security flaws in it.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solidFill>
                  <a:srgbClr val="FF0000"/>
                </a:solidFill>
                <a:latin typeface="Times-BoldItalic" charset="0"/>
              </a:rPr>
              <a:t> </a:t>
            </a:r>
            <a:r>
              <a:rPr lang="en-US" altLang="en-US" sz="2000" dirty="0">
                <a:latin typeface="Times-BoldItalic" charset="0"/>
              </a:rPr>
              <a:t>Components of SSH</a:t>
            </a:r>
            <a:endParaRPr lang="en-US" altLang="en-US" sz="2000" dirty="0">
              <a:solidFill>
                <a:schemeClr val="bg2"/>
              </a:solidFill>
              <a:latin typeface="Times-BoldItalic" charset="0"/>
            </a:endParaRPr>
          </a:p>
        </p:txBody>
      </p:sp>
      <p:pic>
        <p:nvPicPr>
          <p:cNvPr id="51204" name="Picture 4"/>
          <p:cNvPicPr>
            <a:picLocks noChangeAspect="1"/>
          </p:cNvPicPr>
          <p:nvPr/>
        </p:nvPicPr>
        <p:blipFill>
          <a:blip r:embed="rId3"/>
          <a:stretch>
            <a:fillRect/>
          </a:stretch>
        </p:blipFill>
        <p:spPr>
          <a:xfrm>
            <a:off x="304800" y="1752600"/>
            <a:ext cx="8259763" cy="36083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1204"/>
                                        </p:tgtEl>
                                        <p:attrNameLst>
                                          <p:attrName>style.visibility</p:attrName>
                                        </p:attrNameLst>
                                      </p:cBhvr>
                                      <p:to>
                                        <p:strVal val="visible"/>
                                      </p:to>
                                    </p:set>
                                    <p:animEffect transition="in" filter="wipe(up)">
                                      <p:cBhvr>
                                        <p:cTn id="7" dur="500"/>
                                        <p:tgtEl>
                                          <p:spTgt spid="51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eaLnBrk="0" hangingPunct="0"/>
            <a:endParaRPr lang="en-US" altLang="en-US" i="0" dirty="0">
              <a:effectLst>
                <a:outerShdw blurRad="38100" dist="38100" dir="2700000">
                  <a:srgbClr val="C0C0C0"/>
                </a:outerShdw>
              </a:effectLst>
              <a:latin typeface="Times New Roman" panose="02020603050405020304" charset="0"/>
            </a:endParaRPr>
          </a:p>
        </p:txBody>
      </p:sp>
      <p:sp>
        <p:nvSpPr>
          <p:cNvPr id="911363" name="Text Box 3"/>
          <p:cNvSpPr txBox="1">
            <a:spLocks noChangeArrowheads="1"/>
          </p:cNvSpPr>
          <p:nvPr/>
        </p:nvSpPr>
        <p:spPr bwMode="auto">
          <a:xfrm>
            <a:off x="228600" y="406400"/>
            <a:ext cx="2196465" cy="583565"/>
          </a:xfrm>
          <a:prstGeom prst="rect">
            <a:avLst/>
          </a:prstGeom>
          <a:noFill/>
          <a:ln w="9525">
            <a:noFill/>
            <a:miter lim="800000"/>
          </a:ln>
          <a:effectLst/>
        </p:spPr>
        <p:txBody>
          <a:bodyPr wrap="none">
            <a:spAutoFit/>
          </a:bodyPr>
          <a:lstStyle>
            <a:lvl1pPr marL="24161750" indent="-24161750" eaLnBrk="0" hangingPunct="0">
              <a:defRPr sz="3200" b="1" i="1">
                <a:solidFill>
                  <a:schemeClr val="tx1"/>
                </a:solidFill>
                <a:latin typeface="Baby Kruffy" pitchFamily="2" charset="0"/>
                <a:cs typeface="Arial" panose="020B0604020202020204" pitchFamily="34" charset="0"/>
              </a:defRPr>
            </a:lvl1pPr>
            <a:lvl2pPr marL="37931725" indent="-37474525" eaLnBrk="0" hangingPunct="0">
              <a:defRPr sz="3200" b="1" i="1">
                <a:solidFill>
                  <a:schemeClr val="tx1"/>
                </a:solidFill>
                <a:latin typeface="Baby Kruffy" pitchFamily="2" charset="0"/>
                <a:cs typeface="Arial" panose="020B0604020202020204" pitchFamily="34" charset="0"/>
              </a:defRPr>
            </a:lvl2pPr>
            <a:lvl3pPr eaLnBrk="0" hangingPunct="0">
              <a:defRPr sz="3200" b="1" i="1">
                <a:solidFill>
                  <a:schemeClr val="tx1"/>
                </a:solidFill>
                <a:latin typeface="Baby Kruffy" pitchFamily="2" charset="0"/>
                <a:cs typeface="Arial" panose="020B0604020202020204" pitchFamily="34" charset="0"/>
              </a:defRPr>
            </a:lvl3pPr>
            <a:lvl4pPr eaLnBrk="0" hangingPunct="0">
              <a:defRPr sz="3200" b="1" i="1">
                <a:solidFill>
                  <a:schemeClr val="tx1"/>
                </a:solidFill>
                <a:latin typeface="Baby Kruffy" pitchFamily="2" charset="0"/>
                <a:cs typeface="Arial" panose="020B0604020202020204" pitchFamily="34" charset="0"/>
              </a:defRPr>
            </a:lvl4pPr>
            <a:lvl5pPr eaLnBrk="0" hangingPunct="0">
              <a:defRPr sz="3200" b="1" i="1">
                <a:solidFill>
                  <a:schemeClr val="tx1"/>
                </a:solidFill>
                <a:latin typeface="Baby Kruffy" pitchFamily="2" charset="0"/>
                <a:cs typeface="Arial" panose="020B0604020202020204" pitchFamily="34" charset="0"/>
              </a:defRPr>
            </a:lvl5pPr>
            <a:lvl6pPr marL="4572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6pPr>
            <a:lvl7pPr marL="9144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7pPr>
            <a:lvl8pPr marL="13716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8pPr>
            <a:lvl9pPr marL="18288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9p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altLang="en-US" sz="32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Times" pitchFamily="18" charset="0"/>
                <a:ea typeface="+mn-ea"/>
                <a:cs typeface="Arial" panose="020B0604020202020204" pitchFamily="34" charset="0"/>
              </a:rPr>
              <a:t> SSH-Trans</a:t>
            </a:r>
          </a:p>
        </p:txBody>
      </p:sp>
      <p:sp>
        <p:nvSpPr>
          <p:cNvPr id="71684" name="Text Box 4"/>
          <p:cNvSpPr txBox="1"/>
          <p:nvPr/>
        </p:nvSpPr>
        <p:spPr>
          <a:xfrm>
            <a:off x="8229600" y="6400800"/>
            <a:ext cx="184150" cy="366713"/>
          </a:xfrm>
          <a:prstGeom prst="rect">
            <a:avLst/>
          </a:prstGeom>
          <a:noFill/>
          <a:ln w="9525">
            <a:noFill/>
          </a:ln>
        </p:spPr>
        <p:txBody>
          <a:bodyPr wrap="none">
            <a:spAutoFit/>
          </a:bodyPr>
          <a:lstStyle/>
          <a:p>
            <a:pPr eaLnBrk="0" hangingPunct="0"/>
            <a:endParaRPr lang="en-US" altLang="en-US" sz="1800" i="0" dirty="0">
              <a:latin typeface="Times New Roman" panose="02020603050405020304" charset="0"/>
            </a:endParaRPr>
          </a:p>
        </p:txBody>
      </p:sp>
      <p:sp>
        <p:nvSpPr>
          <p:cNvPr id="71685" name="Rectangle 8"/>
          <p:cNvSpPr/>
          <p:nvPr/>
        </p:nvSpPr>
        <p:spPr>
          <a:xfrm>
            <a:off x="381000" y="1658938"/>
            <a:ext cx="8077200" cy="3538220"/>
          </a:xfrm>
          <a:prstGeom prst="rect">
            <a:avLst/>
          </a:prstGeom>
          <a:noFill/>
          <a:ln w="9525">
            <a:noFill/>
          </a:ln>
        </p:spPr>
        <p:txBody>
          <a:bodyPr>
            <a:spAutoFit/>
          </a:bodyPr>
          <a:lstStyle/>
          <a:p>
            <a:pPr marL="342900" indent="-342900">
              <a:buFont typeface="Arial" panose="020B0604020202020204" pitchFamily="34" charset="0"/>
              <a:buChar char="•"/>
            </a:pPr>
            <a:r>
              <a:rPr lang="en-US" sz="2800">
                <a:latin typeface="Times New Roman" panose="02020603050405020304" charset="0"/>
                <a:cs typeface="Times New Roman" panose="02020603050405020304" charset="0"/>
                <a:sym typeface="+mn-ea"/>
              </a:rPr>
              <a:t>Privacy or confidentiality of the message exchanged</a:t>
            </a:r>
            <a:endParaRPr lang="en-US" sz="28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sz="2800">
                <a:latin typeface="Times New Roman" panose="02020603050405020304" charset="0"/>
                <a:cs typeface="Times New Roman" panose="02020603050405020304" charset="0"/>
                <a:sym typeface="+mn-ea"/>
              </a:rPr>
              <a:t>Data integrity, which means that it is guaranteed that the messages exchanged between the client and server are not changed by an intruder</a:t>
            </a:r>
            <a:endParaRPr lang="en-US" sz="28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sz="2800">
                <a:latin typeface="Times New Roman" panose="02020603050405020304" charset="0"/>
                <a:cs typeface="Times New Roman" panose="02020603050405020304" charset="0"/>
                <a:sym typeface="+mn-ea"/>
              </a:rPr>
              <a:t>Server authentication</a:t>
            </a:r>
          </a:p>
          <a:p>
            <a:pPr marL="342900" indent="-342900">
              <a:buFont typeface="Arial" panose="020B0604020202020204" pitchFamily="34" charset="0"/>
              <a:buChar char="•"/>
            </a:pPr>
            <a:r>
              <a:rPr lang="en-US" sz="2800">
                <a:latin typeface="Times New Roman" panose="02020603050405020304" charset="0"/>
                <a:cs typeface="Times New Roman" panose="02020603050405020304" charset="0"/>
                <a:sym typeface="+mn-ea"/>
              </a:rPr>
              <a:t>Compression of the messages, which improves the efficiency of the system and makes attack more difficult</a:t>
            </a:r>
            <a:endParaRPr lang="en-US" altLang="en-US" sz="2800" dirty="0">
              <a:latin typeface="Times New Roman" panose="02020603050405020304" charset="0"/>
              <a:cs typeface="Times New Roman" panose="02020603050405020304" charset="0"/>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p:nvPr/>
        </p:nvSpPr>
        <p:spPr>
          <a:xfrm>
            <a:off x="366713" y="107950"/>
            <a:ext cx="438150" cy="474663"/>
          </a:xfrm>
          <a:prstGeom prst="rect">
            <a:avLst/>
          </a:prstGeom>
          <a:solidFill>
            <a:schemeClr val="accent2"/>
          </a:solidFill>
          <a:ln w="9525">
            <a:noFill/>
          </a:ln>
        </p:spPr>
        <p:txBody>
          <a:bodyPr wrap="none" anchor="ctr"/>
          <a:lstStyle/>
          <a:p>
            <a:pPr algn="ctr"/>
            <a:endParaRPr lang="en-US" altLang="en-US" sz="2400" b="0" i="0" dirty="0">
              <a:latin typeface="Tahoma" panose="020B0604030504040204" pitchFamily="34" charset="0"/>
            </a:endParaRPr>
          </a:p>
        </p:txBody>
      </p:sp>
      <p:sp>
        <p:nvSpPr>
          <p:cNvPr id="74756"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74757" name="Rectangle 4"/>
          <p:cNvSpPr/>
          <p:nvPr/>
        </p:nvSpPr>
        <p:spPr>
          <a:xfrm>
            <a:off x="490538" y="530225"/>
            <a:ext cx="422275" cy="474663"/>
          </a:xfrm>
          <a:prstGeom prst="rect">
            <a:avLst/>
          </a:prstGeom>
          <a:solidFill>
            <a:schemeClr val="folHlink"/>
          </a:solidFill>
          <a:ln w="9525">
            <a:noFill/>
          </a:ln>
        </p:spPr>
        <p:txBody>
          <a:bodyPr wrap="none" anchor="ctr"/>
          <a:lstStyle/>
          <a:p>
            <a:pPr algn="ctr"/>
            <a:endParaRPr lang="en-US" altLang="en-US" sz="2400" b="0" i="0" dirty="0">
              <a:latin typeface="Tahoma" panose="020B0604030504040204" pitchFamily="34" charset="0"/>
            </a:endParaRPr>
          </a:p>
        </p:txBody>
      </p:sp>
      <p:sp>
        <p:nvSpPr>
          <p:cNvPr id="74758"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74759"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74760" name="Rectangle 7"/>
          <p:cNvSpPr/>
          <p:nvPr/>
        </p:nvSpPr>
        <p:spPr>
          <a:xfrm>
            <a:off x="711200" y="0"/>
            <a:ext cx="31750" cy="1052513"/>
          </a:xfrm>
          <a:prstGeom prst="rect">
            <a:avLst/>
          </a:prstGeom>
          <a:solidFill>
            <a:schemeClr val="bg2"/>
          </a:solidFill>
          <a:ln w="9525">
            <a:noFill/>
          </a:ln>
        </p:spPr>
        <p:txBody>
          <a:bodyPr wrap="none" anchor="ctr"/>
          <a:lstStyle/>
          <a:p>
            <a:pPr algn="ctr"/>
            <a:endParaRPr lang="en-US" altLang="en-US" sz="2400" b="0" i="0" dirty="0">
              <a:latin typeface="Tahoma" panose="020B0604030504040204" pitchFamily="34" charset="0"/>
            </a:endParaRPr>
          </a:p>
        </p:txBody>
      </p:sp>
      <p:sp>
        <p:nvSpPr>
          <p:cNvPr id="74761"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8202" name="Text Box 9"/>
          <p:cNvSpPr txBox="1">
            <a:spLocks noChangeArrowheads="1"/>
          </p:cNvSpPr>
          <p:nvPr/>
        </p:nvSpPr>
        <p:spPr bwMode="auto">
          <a:xfrm>
            <a:off x="1106488" y="0"/>
            <a:ext cx="2642235" cy="645160"/>
          </a:xfrm>
          <a:prstGeom prst="rect">
            <a:avLst/>
          </a:prstGeom>
          <a:noFill/>
          <a:ln>
            <a:noFill/>
          </a:ln>
        </p:spPr>
        <p:txBody>
          <a:bodyPr wrap="none">
            <a:spAutoFit/>
          </a:bodyPr>
          <a:lstStyle>
            <a:lvl1pPr eaLnBrk="0" hangingPunct="0">
              <a:defRPr sz="3200" b="1" i="1">
                <a:solidFill>
                  <a:schemeClr val="tx1"/>
                </a:solidFill>
                <a:latin typeface="Baby Kruffy" pitchFamily="2" charset="0"/>
                <a:cs typeface="Arial" panose="020B0604020202020204" pitchFamily="34" charset="0"/>
              </a:defRPr>
            </a:lvl1pPr>
            <a:lvl2pPr marL="37931725" indent="-37474525" eaLnBrk="0" hangingPunct="0">
              <a:defRPr sz="3200" b="1" i="1">
                <a:solidFill>
                  <a:schemeClr val="tx1"/>
                </a:solidFill>
                <a:latin typeface="Baby Kruffy" pitchFamily="2" charset="0"/>
                <a:cs typeface="Arial" panose="020B0604020202020204" pitchFamily="34" charset="0"/>
              </a:defRPr>
            </a:lvl2pPr>
            <a:lvl3pPr eaLnBrk="0" hangingPunct="0">
              <a:defRPr sz="3200" b="1" i="1">
                <a:solidFill>
                  <a:schemeClr val="tx1"/>
                </a:solidFill>
                <a:latin typeface="Baby Kruffy" pitchFamily="2" charset="0"/>
                <a:cs typeface="Arial" panose="020B0604020202020204" pitchFamily="34" charset="0"/>
              </a:defRPr>
            </a:lvl3pPr>
            <a:lvl4pPr eaLnBrk="0" hangingPunct="0">
              <a:defRPr sz="3200" b="1" i="1">
                <a:solidFill>
                  <a:schemeClr val="tx1"/>
                </a:solidFill>
                <a:latin typeface="Baby Kruffy" pitchFamily="2" charset="0"/>
                <a:cs typeface="Arial" panose="020B0604020202020204" pitchFamily="34" charset="0"/>
              </a:defRPr>
            </a:lvl4pPr>
            <a:lvl5pPr eaLnBrk="0" hangingPunct="0">
              <a:defRPr sz="3200" b="1" i="1">
                <a:solidFill>
                  <a:schemeClr val="tx1"/>
                </a:solidFill>
                <a:latin typeface="Baby Kruffy" pitchFamily="2" charset="0"/>
                <a:cs typeface="Arial" panose="020B0604020202020204" pitchFamily="34" charset="0"/>
              </a:defRPr>
            </a:lvl5pPr>
            <a:lvl6pPr marL="4572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6pPr>
            <a:lvl7pPr marL="9144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7pPr>
            <a:lvl8pPr marL="13716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8pPr>
            <a:lvl9pPr marL="18288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3600" b="1" i="1" u="none" strike="noStrike" kern="1200" cap="none" spc="0" normalizeH="0" baseline="0" noProof="0" smtClean="0">
                <a:ln>
                  <a:noFill/>
                </a:ln>
                <a:solidFill>
                  <a:schemeClr val="hlink"/>
                </a:solidFill>
                <a:effectLst>
                  <a:outerShdw blurRad="38100" dist="38100" dir="2700000" algn="tl">
                    <a:srgbClr val="C0C0C0"/>
                  </a:outerShdw>
                </a:effectLst>
                <a:uLnTx/>
                <a:uFillTx/>
                <a:latin typeface="Times New Roman" panose="02020603050405020304" charset="0"/>
                <a:ea typeface="+mn-ea"/>
                <a:cs typeface="Arial" panose="020B0604020202020204" pitchFamily="34" charset="0"/>
              </a:rPr>
              <a:t> Applications</a:t>
            </a:r>
          </a:p>
        </p:txBody>
      </p:sp>
      <p:sp>
        <p:nvSpPr>
          <p:cNvPr id="74763" name="Rectangle 10"/>
          <p:cNvSpPr/>
          <p:nvPr/>
        </p:nvSpPr>
        <p:spPr>
          <a:xfrm>
            <a:off x="381000" y="1293813"/>
            <a:ext cx="7924800" cy="1800225"/>
          </a:xfrm>
          <a:prstGeom prst="rect">
            <a:avLst/>
          </a:prstGeom>
          <a:solidFill>
            <a:schemeClr val="bg1"/>
          </a:solidFill>
          <a:ln w="9525">
            <a:noFill/>
          </a:ln>
        </p:spPr>
        <p:txBody>
          <a:bodyPr>
            <a:spAutoFit/>
          </a:bodyPr>
          <a:lstStyle/>
          <a:p>
            <a:pPr algn="just"/>
            <a:r>
              <a:rPr lang="en-US" altLang="en-US" sz="2800" dirty="0">
                <a:latin typeface="Times New Roman" panose="02020603050405020304" charset="0"/>
              </a:rPr>
              <a:t>Although SSH is often thought of as a replacement for TELNET, SSH is, in fact, a general-purpose protocol that provides a secure connection between a client and server.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latin typeface="Times-BoldItalic" charset="0"/>
              </a:rPr>
              <a:t>Port Forwarding</a:t>
            </a:r>
            <a:endParaRPr lang="en-US" altLang="en-US" sz="2000" dirty="0">
              <a:solidFill>
                <a:schemeClr val="bg2"/>
              </a:solidFill>
              <a:latin typeface="Times-BoldItalic" charset="0"/>
            </a:endParaRPr>
          </a:p>
        </p:txBody>
      </p:sp>
      <p:pic>
        <p:nvPicPr>
          <p:cNvPr id="52230" name="Picture 6"/>
          <p:cNvPicPr>
            <a:picLocks noChangeAspect="1"/>
          </p:cNvPicPr>
          <p:nvPr/>
        </p:nvPicPr>
        <p:blipFill>
          <a:blip r:embed="rId3"/>
          <a:stretch>
            <a:fillRect/>
          </a:stretch>
        </p:blipFill>
        <p:spPr>
          <a:xfrm>
            <a:off x="749300" y="2197100"/>
            <a:ext cx="1155700" cy="2471738"/>
          </a:xfrm>
          <a:prstGeom prst="rect">
            <a:avLst/>
          </a:prstGeom>
          <a:noFill/>
          <a:ln w="9525">
            <a:noFill/>
          </a:ln>
        </p:spPr>
      </p:pic>
      <p:pic>
        <p:nvPicPr>
          <p:cNvPr id="52231" name="Picture 7"/>
          <p:cNvPicPr>
            <a:picLocks noChangeAspect="1"/>
          </p:cNvPicPr>
          <p:nvPr/>
        </p:nvPicPr>
        <p:blipFill>
          <a:blip r:embed="rId4"/>
          <a:stretch>
            <a:fillRect/>
          </a:stretch>
        </p:blipFill>
        <p:spPr>
          <a:xfrm>
            <a:off x="7239000" y="2197100"/>
            <a:ext cx="1352550" cy="2471738"/>
          </a:xfrm>
          <a:prstGeom prst="rect">
            <a:avLst/>
          </a:prstGeom>
          <a:noFill/>
          <a:ln w="9525">
            <a:noFill/>
          </a:ln>
        </p:spPr>
      </p:pic>
      <p:pic>
        <p:nvPicPr>
          <p:cNvPr id="52232" name="Picture 8"/>
          <p:cNvPicPr>
            <a:picLocks noChangeAspect="1"/>
          </p:cNvPicPr>
          <p:nvPr/>
        </p:nvPicPr>
        <p:blipFill>
          <a:blip r:embed="rId5"/>
          <a:stretch>
            <a:fillRect/>
          </a:stretch>
        </p:blipFill>
        <p:spPr>
          <a:xfrm>
            <a:off x="1954213" y="2971800"/>
            <a:ext cx="5286375" cy="11366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2230"/>
                                        </p:tgtEl>
                                        <p:attrNameLst>
                                          <p:attrName>style.visibility</p:attrName>
                                        </p:attrNameLst>
                                      </p:cBhvr>
                                      <p:to>
                                        <p:strVal val="visible"/>
                                      </p:to>
                                    </p:set>
                                    <p:anim calcmode="lin" valueType="num">
                                      <p:cBhvr>
                                        <p:cTn id="7" dur="500" fill="hold"/>
                                        <p:tgtEl>
                                          <p:spTgt spid="52230"/>
                                        </p:tgtEl>
                                        <p:attrNameLst>
                                          <p:attrName>ppt_w</p:attrName>
                                        </p:attrNameLst>
                                      </p:cBhvr>
                                      <p:tavLst>
                                        <p:tav tm="0">
                                          <p:val>
                                            <p:fltVal val="0"/>
                                          </p:val>
                                        </p:tav>
                                        <p:tav tm="100000">
                                          <p:val>
                                            <p:strVal val="#ppt_w"/>
                                          </p:val>
                                        </p:tav>
                                      </p:tavLst>
                                    </p:anim>
                                    <p:anim calcmode="lin" valueType="num">
                                      <p:cBhvr>
                                        <p:cTn id="8" dur="500" fill="hold"/>
                                        <p:tgtEl>
                                          <p:spTgt spid="52230"/>
                                        </p:tgtEl>
                                        <p:attrNameLst>
                                          <p:attrName>ppt_h</p:attrName>
                                        </p:attrNameLst>
                                      </p:cBhvr>
                                      <p:tavLst>
                                        <p:tav tm="0">
                                          <p:val>
                                            <p:fltVal val="0"/>
                                          </p:val>
                                        </p:tav>
                                        <p:tav tm="100000">
                                          <p:val>
                                            <p:strVal val="#ppt_h"/>
                                          </p:val>
                                        </p:tav>
                                      </p:tavLst>
                                    </p:anim>
                                    <p:animEffect transition="in" filter="fade">
                                      <p:cBhvr>
                                        <p:cTn id="9" dur="500"/>
                                        <p:tgtEl>
                                          <p:spTgt spid="5223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2231"/>
                                        </p:tgtEl>
                                        <p:attrNameLst>
                                          <p:attrName>style.visibility</p:attrName>
                                        </p:attrNameLst>
                                      </p:cBhvr>
                                      <p:to>
                                        <p:strVal val="visible"/>
                                      </p:to>
                                    </p:set>
                                    <p:anim calcmode="lin" valueType="num">
                                      <p:cBhvr>
                                        <p:cTn id="14" dur="500" fill="hold"/>
                                        <p:tgtEl>
                                          <p:spTgt spid="52231"/>
                                        </p:tgtEl>
                                        <p:attrNameLst>
                                          <p:attrName>ppt_w</p:attrName>
                                        </p:attrNameLst>
                                      </p:cBhvr>
                                      <p:tavLst>
                                        <p:tav tm="0">
                                          <p:val>
                                            <p:fltVal val="0"/>
                                          </p:val>
                                        </p:tav>
                                        <p:tav tm="100000">
                                          <p:val>
                                            <p:strVal val="#ppt_w"/>
                                          </p:val>
                                        </p:tav>
                                      </p:tavLst>
                                    </p:anim>
                                    <p:anim calcmode="lin" valueType="num">
                                      <p:cBhvr>
                                        <p:cTn id="15" dur="500" fill="hold"/>
                                        <p:tgtEl>
                                          <p:spTgt spid="52231"/>
                                        </p:tgtEl>
                                        <p:attrNameLst>
                                          <p:attrName>ppt_h</p:attrName>
                                        </p:attrNameLst>
                                      </p:cBhvr>
                                      <p:tavLst>
                                        <p:tav tm="0">
                                          <p:val>
                                            <p:fltVal val="0"/>
                                          </p:val>
                                        </p:tav>
                                        <p:tav tm="100000">
                                          <p:val>
                                            <p:strVal val="#ppt_h"/>
                                          </p:val>
                                        </p:tav>
                                      </p:tavLst>
                                    </p:anim>
                                    <p:animEffect transition="in" filter="fade">
                                      <p:cBhvr>
                                        <p:cTn id="16" dur="500"/>
                                        <p:tgtEl>
                                          <p:spTgt spid="52231"/>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52232"/>
                                        </p:tgtEl>
                                        <p:attrNameLst>
                                          <p:attrName>style.visibility</p:attrName>
                                        </p:attrNameLst>
                                      </p:cBhvr>
                                      <p:to>
                                        <p:strVal val="visible"/>
                                      </p:to>
                                    </p:set>
                                    <p:animEffect transition="in" filter="barn(inVertical)">
                                      <p:cBhvr>
                                        <p:cTn id="21" dur="500"/>
                                        <p:tgtEl>
                                          <p:spTgt spid="52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solidFill>
                  <a:srgbClr val="FF0000"/>
                </a:solidFill>
                <a:latin typeface="Times-BoldItalic" charset="0"/>
              </a:rPr>
              <a:t> </a:t>
            </a:r>
            <a:r>
              <a:rPr lang="en-US" altLang="en-US" sz="2000" dirty="0">
                <a:latin typeface="Times-BoldItalic" charset="0"/>
              </a:rPr>
              <a:t>SSH Packet Format</a:t>
            </a:r>
            <a:endParaRPr lang="en-US" altLang="en-US" sz="2000" dirty="0">
              <a:solidFill>
                <a:schemeClr val="bg2"/>
              </a:solidFill>
              <a:latin typeface="Times-BoldItalic" charset="0"/>
            </a:endParaRPr>
          </a:p>
        </p:txBody>
      </p:sp>
      <p:pic>
        <p:nvPicPr>
          <p:cNvPr id="53253" name="Picture 5"/>
          <p:cNvPicPr>
            <a:picLocks noChangeAspect="1"/>
          </p:cNvPicPr>
          <p:nvPr/>
        </p:nvPicPr>
        <p:blipFill>
          <a:blip r:embed="rId3"/>
          <a:stretch>
            <a:fillRect/>
          </a:stretch>
        </p:blipFill>
        <p:spPr>
          <a:xfrm>
            <a:off x="304800" y="2590800"/>
            <a:ext cx="8340725" cy="798513"/>
          </a:xfrm>
          <a:prstGeom prst="rect">
            <a:avLst/>
          </a:prstGeom>
          <a:noFill/>
          <a:ln w="9525">
            <a:noFill/>
          </a:ln>
        </p:spPr>
      </p:pic>
      <p:pic>
        <p:nvPicPr>
          <p:cNvPr id="53254" name="Picture 6"/>
          <p:cNvPicPr>
            <a:picLocks noChangeAspect="1"/>
          </p:cNvPicPr>
          <p:nvPr/>
        </p:nvPicPr>
        <p:blipFill>
          <a:blip r:embed="rId4"/>
          <a:stretch>
            <a:fillRect/>
          </a:stretch>
        </p:blipFill>
        <p:spPr>
          <a:xfrm>
            <a:off x="1676400" y="3505200"/>
            <a:ext cx="7065963" cy="10064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3253"/>
                                        </p:tgtEl>
                                        <p:attrNameLst>
                                          <p:attrName>style.visibility</p:attrName>
                                        </p:attrNameLst>
                                      </p:cBhvr>
                                      <p:to>
                                        <p:strVal val="visible"/>
                                      </p:to>
                                    </p:set>
                                    <p:anim calcmode="lin" valueType="num">
                                      <p:cBhvr>
                                        <p:cTn id="7" dur="500" fill="hold"/>
                                        <p:tgtEl>
                                          <p:spTgt spid="53253"/>
                                        </p:tgtEl>
                                        <p:attrNameLst>
                                          <p:attrName>ppt_w</p:attrName>
                                        </p:attrNameLst>
                                      </p:cBhvr>
                                      <p:tavLst>
                                        <p:tav tm="0">
                                          <p:val>
                                            <p:fltVal val="0"/>
                                          </p:val>
                                        </p:tav>
                                        <p:tav tm="100000">
                                          <p:val>
                                            <p:strVal val="#ppt_w"/>
                                          </p:val>
                                        </p:tav>
                                      </p:tavLst>
                                    </p:anim>
                                    <p:anim calcmode="lin" valueType="num">
                                      <p:cBhvr>
                                        <p:cTn id="8" dur="500" fill="hold"/>
                                        <p:tgtEl>
                                          <p:spTgt spid="53253"/>
                                        </p:tgtEl>
                                        <p:attrNameLst>
                                          <p:attrName>ppt_h</p:attrName>
                                        </p:attrNameLst>
                                      </p:cBhvr>
                                      <p:tavLst>
                                        <p:tav tm="0">
                                          <p:val>
                                            <p:fltVal val="0"/>
                                          </p:val>
                                        </p:tav>
                                        <p:tav tm="100000">
                                          <p:val>
                                            <p:strVal val="#ppt_h"/>
                                          </p:val>
                                        </p:tav>
                                      </p:tavLst>
                                    </p:anim>
                                    <p:animEffect transition="in" filter="fade">
                                      <p:cBhvr>
                                        <p:cTn id="9" dur="500"/>
                                        <p:tgtEl>
                                          <p:spTgt spid="53253"/>
                                        </p:tgtEl>
                                      </p:cBhvr>
                                    </p:animEffect>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53254"/>
                                        </p:tgtEl>
                                        <p:attrNameLst>
                                          <p:attrName>style.visibility</p:attrName>
                                        </p:attrNameLst>
                                      </p:cBhvr>
                                      <p:to>
                                        <p:strVal val="visible"/>
                                      </p:to>
                                    </p:set>
                                    <p:animEffect transition="in" filter="fade">
                                      <p:cBhvr>
                                        <p:cTn id="14" dur="2000"/>
                                        <p:tgtEl>
                                          <p:spTgt spid="53254"/>
                                        </p:tgtEl>
                                      </p:cBhvr>
                                    </p:animEffect>
                                    <p:anim calcmode="lin" valueType="num">
                                      <p:cBhvr>
                                        <p:cTn id="15" dur="2000" fill="hold"/>
                                        <p:tgtEl>
                                          <p:spTgt spid="53254"/>
                                        </p:tgtEl>
                                        <p:attrNameLst>
                                          <p:attrName>ppt_w</p:attrName>
                                        </p:attrNameLst>
                                      </p:cBhvr>
                                      <p:tavLst>
                                        <p:tav tm="0" fmla="#ppt_w*sin(2.5*pi*$)">
                                          <p:val>
                                            <p:fltVal val="0"/>
                                          </p:val>
                                        </p:tav>
                                        <p:tav tm="100000">
                                          <p:val>
                                            <p:fltVal val="1"/>
                                          </p:val>
                                        </p:tav>
                                      </p:tavLst>
                                    </p:anim>
                                    <p:anim calcmode="lin" valueType="num">
                                      <p:cBhvr>
                                        <p:cTn id="16" dur="2000" fill="hold"/>
                                        <p:tgtEl>
                                          <p:spTgt spid="5325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4"/>
          <p:cNvSpPr/>
          <p:nvPr/>
        </p:nvSpPr>
        <p:spPr>
          <a:xfrm>
            <a:off x="0" y="0"/>
            <a:ext cx="8153400" cy="398780"/>
          </a:xfrm>
          <a:prstGeom prst="rect">
            <a:avLst/>
          </a:prstGeom>
          <a:solidFill>
            <a:schemeClr val="bg1"/>
          </a:solidFill>
          <a:ln w="9525">
            <a:noFill/>
          </a:ln>
        </p:spPr>
        <p:txBody>
          <a:bodyPr>
            <a:spAutoFit/>
          </a:bodyPr>
          <a:lstStyle/>
          <a:p>
            <a:pPr eaLnBrk="0" hangingPunct="0"/>
            <a:r>
              <a:rPr lang="en-US" altLang="en-US" sz="2000" dirty="0">
                <a:solidFill>
                  <a:srgbClr val="FF0000"/>
                </a:solidFill>
                <a:latin typeface="Times-BoldItalic" charset="0"/>
              </a:rPr>
              <a:t> </a:t>
            </a:r>
            <a:r>
              <a:rPr lang="en-US" altLang="en-US" sz="2000" dirty="0">
                <a:latin typeface="Times-BoldItalic" charset="0"/>
              </a:rPr>
              <a:t> FTP</a:t>
            </a:r>
            <a:endParaRPr lang="en-US" altLang="en-US" sz="2000" dirty="0">
              <a:solidFill>
                <a:schemeClr val="bg2"/>
              </a:solidFill>
              <a:latin typeface="Times-BoldItalic" charset="0"/>
            </a:endParaRPr>
          </a:p>
        </p:txBody>
      </p:sp>
      <p:pic>
        <p:nvPicPr>
          <p:cNvPr id="31748" name="Picture 6"/>
          <p:cNvPicPr>
            <a:picLocks noChangeAspect="1"/>
          </p:cNvPicPr>
          <p:nvPr/>
        </p:nvPicPr>
        <p:blipFill>
          <a:blip r:embed="rId3"/>
          <a:stretch>
            <a:fillRect/>
          </a:stretch>
        </p:blipFill>
        <p:spPr>
          <a:xfrm>
            <a:off x="203200" y="1600200"/>
            <a:ext cx="3530600" cy="2797175"/>
          </a:xfrm>
          <a:prstGeom prst="rect">
            <a:avLst/>
          </a:prstGeom>
          <a:noFill/>
          <a:ln w="9525">
            <a:noFill/>
          </a:ln>
        </p:spPr>
      </p:pic>
      <p:pic>
        <p:nvPicPr>
          <p:cNvPr id="31749" name="Picture 7"/>
          <p:cNvPicPr>
            <a:picLocks noChangeAspect="1"/>
          </p:cNvPicPr>
          <p:nvPr/>
        </p:nvPicPr>
        <p:blipFill>
          <a:blip r:embed="rId4"/>
          <a:stretch>
            <a:fillRect/>
          </a:stretch>
        </p:blipFill>
        <p:spPr>
          <a:xfrm>
            <a:off x="5468938" y="2133600"/>
            <a:ext cx="3446462" cy="2192338"/>
          </a:xfrm>
          <a:prstGeom prst="rect">
            <a:avLst/>
          </a:prstGeom>
          <a:noFill/>
          <a:ln w="9525">
            <a:noFill/>
          </a:ln>
        </p:spPr>
      </p:pic>
      <p:pic>
        <p:nvPicPr>
          <p:cNvPr id="31750" name="Picture 10"/>
          <p:cNvPicPr>
            <a:picLocks noChangeAspect="1"/>
          </p:cNvPicPr>
          <p:nvPr/>
        </p:nvPicPr>
        <p:blipFill>
          <a:blip r:embed="rId5"/>
          <a:stretch>
            <a:fillRect/>
          </a:stretch>
        </p:blipFill>
        <p:spPr>
          <a:xfrm>
            <a:off x="3389313" y="2478088"/>
            <a:ext cx="2325687" cy="623887"/>
          </a:xfrm>
          <a:prstGeom prst="rect">
            <a:avLst/>
          </a:prstGeom>
          <a:noFill/>
          <a:ln w="9525">
            <a:noFill/>
          </a:ln>
        </p:spPr>
      </p:pic>
      <p:pic>
        <p:nvPicPr>
          <p:cNvPr id="31751" name="Picture 11"/>
          <p:cNvPicPr>
            <a:picLocks noChangeAspect="1"/>
          </p:cNvPicPr>
          <p:nvPr/>
        </p:nvPicPr>
        <p:blipFill>
          <a:blip r:embed="rId6"/>
          <a:stretch>
            <a:fillRect/>
          </a:stretch>
        </p:blipFill>
        <p:spPr>
          <a:xfrm>
            <a:off x="3389313" y="3678238"/>
            <a:ext cx="2325687" cy="647700"/>
          </a:xfrm>
          <a:prstGeom prst="rect">
            <a:avLst/>
          </a:prstGeom>
          <a:noFill/>
          <a:ln w="9525">
            <a:noFill/>
          </a:ln>
        </p:spPr>
      </p:pic>
      <p:sp>
        <p:nvSpPr>
          <p:cNvPr id="2" name="Rectangle 14"/>
          <p:cNvSpPr/>
          <p:nvPr/>
        </p:nvSpPr>
        <p:spPr>
          <a:xfrm>
            <a:off x="495300" y="5006340"/>
            <a:ext cx="8153400" cy="398780"/>
          </a:xfrm>
          <a:prstGeom prst="rect">
            <a:avLst/>
          </a:prstGeom>
          <a:solidFill>
            <a:schemeClr val="bg1"/>
          </a:solidFill>
          <a:ln w="9525">
            <a:noFill/>
          </a:ln>
        </p:spPr>
        <p:txBody>
          <a:bodyPr>
            <a:spAutoFit/>
          </a:bodyPr>
          <a:lstStyle/>
          <a:p>
            <a:pPr eaLnBrk="0" hangingPunct="0"/>
            <a:r>
              <a:rPr lang="en-US" altLang="en-US" sz="2000" dirty="0">
                <a:solidFill>
                  <a:srgbClr val="FF0000"/>
                </a:solidFill>
                <a:latin typeface="Times-BoldItalic" charset="0"/>
              </a:rPr>
              <a:t> </a:t>
            </a:r>
            <a:r>
              <a:rPr lang="en-US" altLang="en-US" sz="2000" dirty="0">
                <a:latin typeface="Times-BoldItalic" charset="0"/>
              </a:rPr>
              <a:t> Port -20 -data, 21- control</a:t>
            </a:r>
            <a:endParaRPr lang="en-US" altLang="en-US" sz="2000" dirty="0">
              <a:solidFill>
                <a:schemeClr val="bg2"/>
              </a:solidFill>
              <a:latin typeface="Times-BoldItalic"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anim calcmode="lin" valueType="num">
                                      <p:cBhvr>
                                        <p:cTn id="7" dur="500" fill="hold"/>
                                        <p:tgtEl>
                                          <p:spTgt spid="31748"/>
                                        </p:tgtEl>
                                        <p:attrNameLst>
                                          <p:attrName>ppt_w</p:attrName>
                                        </p:attrNameLst>
                                      </p:cBhvr>
                                      <p:tavLst>
                                        <p:tav tm="0">
                                          <p:val>
                                            <p:fltVal val="0"/>
                                          </p:val>
                                        </p:tav>
                                        <p:tav tm="100000">
                                          <p:val>
                                            <p:strVal val="#ppt_w"/>
                                          </p:val>
                                        </p:tav>
                                      </p:tavLst>
                                    </p:anim>
                                    <p:anim calcmode="lin" valueType="num">
                                      <p:cBhvr>
                                        <p:cTn id="8" dur="500" fill="hold"/>
                                        <p:tgtEl>
                                          <p:spTgt spid="31748"/>
                                        </p:tgtEl>
                                        <p:attrNameLst>
                                          <p:attrName>ppt_h</p:attrName>
                                        </p:attrNameLst>
                                      </p:cBhvr>
                                      <p:tavLst>
                                        <p:tav tm="0">
                                          <p:val>
                                            <p:fltVal val="0"/>
                                          </p:val>
                                        </p:tav>
                                        <p:tav tm="100000">
                                          <p:val>
                                            <p:strVal val="#ppt_h"/>
                                          </p:val>
                                        </p:tav>
                                      </p:tavLst>
                                    </p:anim>
                                    <p:animEffect transition="in" filter="fade">
                                      <p:cBhvr>
                                        <p:cTn id="9" dur="500"/>
                                        <p:tgtEl>
                                          <p:spTgt spid="3174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1749"/>
                                        </p:tgtEl>
                                        <p:attrNameLst>
                                          <p:attrName>style.visibility</p:attrName>
                                        </p:attrNameLst>
                                      </p:cBhvr>
                                      <p:to>
                                        <p:strVal val="visible"/>
                                      </p:to>
                                    </p:set>
                                    <p:anim calcmode="lin" valueType="num">
                                      <p:cBhvr>
                                        <p:cTn id="14" dur="500" fill="hold"/>
                                        <p:tgtEl>
                                          <p:spTgt spid="31749"/>
                                        </p:tgtEl>
                                        <p:attrNameLst>
                                          <p:attrName>ppt_w</p:attrName>
                                        </p:attrNameLst>
                                      </p:cBhvr>
                                      <p:tavLst>
                                        <p:tav tm="0">
                                          <p:val>
                                            <p:fltVal val="0"/>
                                          </p:val>
                                        </p:tav>
                                        <p:tav tm="100000">
                                          <p:val>
                                            <p:strVal val="#ppt_w"/>
                                          </p:val>
                                        </p:tav>
                                      </p:tavLst>
                                    </p:anim>
                                    <p:anim calcmode="lin" valueType="num">
                                      <p:cBhvr>
                                        <p:cTn id="15" dur="500" fill="hold"/>
                                        <p:tgtEl>
                                          <p:spTgt spid="31749"/>
                                        </p:tgtEl>
                                        <p:attrNameLst>
                                          <p:attrName>ppt_h</p:attrName>
                                        </p:attrNameLst>
                                      </p:cBhvr>
                                      <p:tavLst>
                                        <p:tav tm="0">
                                          <p:val>
                                            <p:fltVal val="0"/>
                                          </p:val>
                                        </p:tav>
                                        <p:tav tm="100000">
                                          <p:val>
                                            <p:strVal val="#ppt_h"/>
                                          </p:val>
                                        </p:tav>
                                      </p:tavLst>
                                    </p:anim>
                                    <p:animEffect transition="in" filter="fade">
                                      <p:cBhvr>
                                        <p:cTn id="16" dur="500"/>
                                        <p:tgtEl>
                                          <p:spTgt spid="31749"/>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1750"/>
                                        </p:tgtEl>
                                        <p:attrNameLst>
                                          <p:attrName>style.visibility</p:attrName>
                                        </p:attrNameLst>
                                      </p:cBhvr>
                                      <p:to>
                                        <p:strVal val="visible"/>
                                      </p:to>
                                    </p:set>
                                    <p:animEffect transition="in" filter="barn(inVertical)">
                                      <p:cBhvr>
                                        <p:cTn id="21" dur="500"/>
                                        <p:tgtEl>
                                          <p:spTgt spid="31750"/>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31751"/>
                                        </p:tgtEl>
                                        <p:attrNameLst>
                                          <p:attrName>style.visibility</p:attrName>
                                        </p:attrNameLst>
                                      </p:cBhvr>
                                      <p:to>
                                        <p:strVal val="visible"/>
                                      </p:to>
                                    </p:set>
                                    <p:animEffect transition="in" filter="barn(inVertical)">
                                      <p:cBhvr>
                                        <p:cTn id="26" dur="500"/>
                                        <p:tgtEl>
                                          <p:spTgt spid="31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Check Your Understanding</a:t>
            </a:r>
            <a:endParaRPr lang="en-IN" dirty="0"/>
          </a:p>
        </p:txBody>
      </p:sp>
      <p:sp>
        <p:nvSpPr>
          <p:cNvPr id="3" name="Content Placeholder 2"/>
          <p:cNvSpPr>
            <a:spLocks noGrp="1"/>
          </p:cNvSpPr>
          <p:nvPr>
            <p:ph idx="1"/>
          </p:nvPr>
        </p:nvSpPr>
        <p:spPr/>
        <p:txBody>
          <a:bodyPr/>
          <a:lstStyle/>
          <a:p>
            <a:pPr>
              <a:lnSpc>
                <a:spcPct val="200000"/>
              </a:lnSpc>
            </a:pPr>
            <a:r>
              <a:rPr lang="en-US" altLang="en-IN" dirty="0" smtClean="0"/>
              <a:t>What </a:t>
            </a:r>
            <a:r>
              <a:rPr lang="en-US" altLang="en-IN" dirty="0" smtClean="0"/>
              <a:t>are the </a:t>
            </a:r>
            <a:r>
              <a:rPr lang="en-US" altLang="en-IN" dirty="0" err="1" smtClean="0"/>
              <a:t>portocols</a:t>
            </a:r>
            <a:r>
              <a:rPr lang="en-US" altLang="en-IN" dirty="0" smtClean="0"/>
              <a:t> you use whil</a:t>
            </a:r>
            <a:r>
              <a:rPr lang="en-US" altLang="en-IN" dirty="0" smtClean="0"/>
              <a:t>e to send a mail using your browser?</a:t>
            </a:r>
            <a:endParaRPr lang="en-US" altLang="en-I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Outcome</a:t>
            </a:r>
          </a:p>
        </p:txBody>
      </p:sp>
      <p:sp>
        <p:nvSpPr>
          <p:cNvPr id="3" name="Content Placeholder 2"/>
          <p:cNvSpPr>
            <a:spLocks noGrp="1"/>
          </p:cNvSpPr>
          <p:nvPr>
            <p:ph idx="1"/>
          </p:nvPr>
        </p:nvSpPr>
        <p:spPr/>
        <p:txBody>
          <a:bodyPr/>
          <a:lstStyle/>
          <a:p>
            <a:pPr marL="0" indent="0">
              <a:buNone/>
            </a:pPr>
            <a:r>
              <a:rPr lang="en-US" sz="2400" dirty="0"/>
              <a:t>Student should be able to </a:t>
            </a:r>
            <a:r>
              <a:rPr lang="en-US" sz="2400" dirty="0" smtClean="0"/>
              <a:t>understand</a:t>
            </a:r>
            <a:endParaRPr lang="en-US" sz="2400" dirty="0"/>
          </a:p>
          <a:p>
            <a:pPr marL="0" indent="0">
              <a:buNone/>
            </a:pPr>
            <a:endParaRPr lang="en-US" sz="2400" dirty="0"/>
          </a:p>
          <a:p>
            <a:pPr marL="0" lvl="1" algn="just">
              <a:buFont typeface="Arial" panose="020B0604020202020204" pitchFamily="34" charset="0"/>
            </a:pPr>
            <a:r>
              <a:rPr lang="en-US" sz="2800" dirty="0">
                <a:latin typeface="Times-Roman"/>
              </a:rPr>
              <a:t>FTP</a:t>
            </a:r>
          </a:p>
          <a:p>
            <a:pPr marL="0" lvl="1" algn="just">
              <a:buFont typeface="Arial" panose="020B0604020202020204" pitchFamily="34" charset="0"/>
            </a:pPr>
            <a:r>
              <a:rPr lang="en-US" sz="2800" dirty="0">
                <a:latin typeface="Times-Roman"/>
              </a:rPr>
              <a:t>Electronic Mail</a:t>
            </a:r>
          </a:p>
          <a:p>
            <a:pPr marL="0" lvl="1" algn="just">
              <a:buFont typeface="Arial" panose="020B0604020202020204" pitchFamily="34" charset="0"/>
            </a:pPr>
            <a:r>
              <a:rPr lang="en-US" sz="2800" dirty="0">
                <a:latin typeface="Times-Roman"/>
              </a:rPr>
              <a:t>Telnet</a:t>
            </a:r>
          </a:p>
          <a:p>
            <a:pPr marL="0" lvl="1" algn="just">
              <a:buFont typeface="Arial" panose="020B0604020202020204" pitchFamily="34" charset="0"/>
            </a:pPr>
            <a:r>
              <a:rPr lang="en-US" sz="2800" dirty="0">
                <a:latin typeface="Times-Roman"/>
              </a:rPr>
              <a:t>Secure Shell</a:t>
            </a:r>
          </a:p>
          <a:p>
            <a:pPr marL="0" lvl="1" algn="just">
              <a:buFont typeface="Arial" panose="020B0604020202020204" pitchFamily="34" charset="0"/>
            </a:pPr>
            <a:r>
              <a:rPr lang="en-US" sz="2800">
                <a:latin typeface="Times-Roman"/>
              </a:rPr>
              <a:t>SNMP</a:t>
            </a:r>
          </a:p>
          <a:p>
            <a:pPr eaLnBrk="1" hangingPunct="1">
              <a:lnSpc>
                <a:spcPct val="90000"/>
              </a:lnSpc>
            </a:pPr>
            <a:endParaRPr lang="en-US" dirty="0" smtClean="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5"/>
          <p:cNvSpPr>
            <a:spLocks noGrp="1"/>
          </p:cNvSpPr>
          <p:nvPr>
            <p:ph type="ctrTitle"/>
          </p:nvPr>
        </p:nvSpPr>
        <p:spPr/>
        <p:txBody>
          <a:bodyPr vert="horz" wrap="square" lIns="91440" tIns="45720" rIns="91440" bIns="45720" anchor="ctr"/>
          <a:lstStyle/>
          <a:p>
            <a:pPr>
              <a:buClrTx/>
              <a:buSzTx/>
              <a:buFontTx/>
            </a:pPr>
            <a:r>
              <a:rPr lang="en-IN" altLang="x-none" sz="5400" b="1" dirty="0"/>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p:nvPr/>
        </p:nvSpPr>
        <p:spPr>
          <a:xfrm>
            <a:off x="366713" y="107950"/>
            <a:ext cx="438150" cy="474663"/>
          </a:xfrm>
          <a:prstGeom prst="rect">
            <a:avLst/>
          </a:prstGeom>
          <a:solidFill>
            <a:schemeClr val="accent2"/>
          </a:solidFill>
          <a:ln w="9525">
            <a:noFill/>
          </a:ln>
        </p:spPr>
        <p:txBody>
          <a:bodyPr wrap="none" anchor="ctr"/>
          <a:lstStyle/>
          <a:p>
            <a:pPr algn="ctr"/>
            <a:endParaRPr lang="en-US" altLang="en-US" sz="2400" b="0" i="0" dirty="0">
              <a:latin typeface="Tahoma" panose="020B0604030504040204" pitchFamily="34" charset="0"/>
            </a:endParaRPr>
          </a:p>
        </p:txBody>
      </p:sp>
      <p:sp>
        <p:nvSpPr>
          <p:cNvPr id="33796"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33797" name="Rectangle 4"/>
          <p:cNvSpPr/>
          <p:nvPr/>
        </p:nvSpPr>
        <p:spPr>
          <a:xfrm>
            <a:off x="490538" y="530225"/>
            <a:ext cx="422275" cy="474663"/>
          </a:xfrm>
          <a:prstGeom prst="rect">
            <a:avLst/>
          </a:prstGeom>
          <a:solidFill>
            <a:schemeClr val="folHlink"/>
          </a:solidFill>
          <a:ln w="9525">
            <a:noFill/>
          </a:ln>
        </p:spPr>
        <p:txBody>
          <a:bodyPr wrap="none" anchor="ctr"/>
          <a:lstStyle/>
          <a:p>
            <a:pPr algn="ctr"/>
            <a:endParaRPr lang="en-US" altLang="en-US" sz="2400" b="0" i="0" dirty="0">
              <a:latin typeface="Tahoma" panose="020B0604030504040204" pitchFamily="34" charset="0"/>
            </a:endParaRPr>
          </a:p>
        </p:txBody>
      </p:sp>
      <p:sp>
        <p:nvSpPr>
          <p:cNvPr id="33798"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33799"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33800" name="Rectangle 7"/>
          <p:cNvSpPr/>
          <p:nvPr/>
        </p:nvSpPr>
        <p:spPr>
          <a:xfrm>
            <a:off x="711200" y="0"/>
            <a:ext cx="31750" cy="1052513"/>
          </a:xfrm>
          <a:prstGeom prst="rect">
            <a:avLst/>
          </a:prstGeom>
          <a:solidFill>
            <a:schemeClr val="bg2"/>
          </a:solidFill>
          <a:ln w="9525">
            <a:noFill/>
          </a:ln>
        </p:spPr>
        <p:txBody>
          <a:bodyPr wrap="none" anchor="ctr"/>
          <a:lstStyle/>
          <a:p>
            <a:pPr algn="ctr"/>
            <a:endParaRPr lang="en-US" altLang="en-US" sz="2400" b="0" i="0" dirty="0">
              <a:latin typeface="Tahoma" panose="020B0604030504040204" pitchFamily="34" charset="0"/>
            </a:endParaRPr>
          </a:p>
        </p:txBody>
      </p:sp>
      <p:sp>
        <p:nvSpPr>
          <p:cNvPr id="33801"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8202" name="Text Box 9"/>
          <p:cNvSpPr txBox="1">
            <a:spLocks noChangeArrowheads="1"/>
          </p:cNvSpPr>
          <p:nvPr/>
        </p:nvSpPr>
        <p:spPr bwMode="auto">
          <a:xfrm>
            <a:off x="1106488" y="0"/>
            <a:ext cx="3569335" cy="645160"/>
          </a:xfrm>
          <a:prstGeom prst="rect">
            <a:avLst/>
          </a:prstGeom>
          <a:noFill/>
          <a:ln>
            <a:noFill/>
          </a:ln>
        </p:spPr>
        <p:txBody>
          <a:bodyPr wrap="none">
            <a:spAutoFit/>
          </a:bodyPr>
          <a:lstStyle>
            <a:lvl1pPr eaLnBrk="0" hangingPunct="0">
              <a:defRPr sz="3200" b="1" i="1">
                <a:solidFill>
                  <a:schemeClr val="tx1"/>
                </a:solidFill>
                <a:latin typeface="Baby Kruffy" pitchFamily="2" charset="0"/>
                <a:cs typeface="Arial" panose="020B0604020202020204" pitchFamily="34" charset="0"/>
              </a:defRPr>
            </a:lvl1pPr>
            <a:lvl2pPr marL="37931725" indent="-37474525" eaLnBrk="0" hangingPunct="0">
              <a:defRPr sz="3200" b="1" i="1">
                <a:solidFill>
                  <a:schemeClr val="tx1"/>
                </a:solidFill>
                <a:latin typeface="Baby Kruffy" pitchFamily="2" charset="0"/>
                <a:cs typeface="Arial" panose="020B0604020202020204" pitchFamily="34" charset="0"/>
              </a:defRPr>
            </a:lvl2pPr>
            <a:lvl3pPr eaLnBrk="0" hangingPunct="0">
              <a:defRPr sz="3200" b="1" i="1">
                <a:solidFill>
                  <a:schemeClr val="tx1"/>
                </a:solidFill>
                <a:latin typeface="Baby Kruffy" pitchFamily="2" charset="0"/>
                <a:cs typeface="Arial" panose="020B0604020202020204" pitchFamily="34" charset="0"/>
              </a:defRPr>
            </a:lvl3pPr>
            <a:lvl4pPr eaLnBrk="0" hangingPunct="0">
              <a:defRPr sz="3200" b="1" i="1">
                <a:solidFill>
                  <a:schemeClr val="tx1"/>
                </a:solidFill>
                <a:latin typeface="Baby Kruffy" pitchFamily="2" charset="0"/>
                <a:cs typeface="Arial" panose="020B0604020202020204" pitchFamily="34" charset="0"/>
              </a:defRPr>
            </a:lvl4pPr>
            <a:lvl5pPr eaLnBrk="0" hangingPunct="0">
              <a:defRPr sz="3200" b="1" i="1">
                <a:solidFill>
                  <a:schemeClr val="tx1"/>
                </a:solidFill>
                <a:latin typeface="Baby Kruffy" pitchFamily="2" charset="0"/>
                <a:cs typeface="Arial" panose="020B0604020202020204" pitchFamily="34" charset="0"/>
              </a:defRPr>
            </a:lvl5pPr>
            <a:lvl6pPr marL="4572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6pPr>
            <a:lvl7pPr marL="9144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7pPr>
            <a:lvl8pPr marL="13716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8pPr>
            <a:lvl9pPr marL="18288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3600" b="1" i="1" u="none" strike="noStrike" kern="1200" cap="none" spc="0" normalizeH="0" baseline="0" noProof="0" smtClean="0">
                <a:ln>
                  <a:noFill/>
                </a:ln>
                <a:solidFill>
                  <a:schemeClr val="hlink"/>
                </a:solidFill>
                <a:effectLst>
                  <a:outerShdw blurRad="38100" dist="38100" dir="2700000" algn="tl">
                    <a:srgbClr val="C0C0C0"/>
                  </a:outerShdw>
                </a:effectLst>
                <a:uLnTx/>
                <a:uFillTx/>
                <a:latin typeface="Times New Roman" panose="02020603050405020304" charset="0"/>
                <a:ea typeface="+mn-ea"/>
                <a:cs typeface="Arial" panose="020B0604020202020204" pitchFamily="34" charset="0"/>
              </a:rPr>
              <a:t> Two Connections</a:t>
            </a:r>
          </a:p>
        </p:txBody>
      </p:sp>
      <p:sp>
        <p:nvSpPr>
          <p:cNvPr id="33803" name="Rectangle 10"/>
          <p:cNvSpPr/>
          <p:nvPr/>
        </p:nvSpPr>
        <p:spPr>
          <a:xfrm>
            <a:off x="381000" y="1293813"/>
            <a:ext cx="7924800" cy="4399915"/>
          </a:xfrm>
          <a:prstGeom prst="rect">
            <a:avLst/>
          </a:prstGeom>
          <a:solidFill>
            <a:schemeClr val="bg1"/>
          </a:solidFill>
          <a:ln w="9525">
            <a:noFill/>
          </a:ln>
        </p:spPr>
        <p:txBody>
          <a:bodyPr>
            <a:spAutoFit/>
          </a:bodyPr>
          <a:lstStyle/>
          <a:p>
            <a:pPr algn="just"/>
            <a:r>
              <a:rPr lang="en-US" altLang="en-US" sz="2800" dirty="0">
                <a:latin typeface="Times New Roman" panose="02020603050405020304" charset="0"/>
              </a:rPr>
              <a:t>The two connections in FTP have different lifetimes. The control connection remains connected during the entire interactive FTP session. </a:t>
            </a:r>
          </a:p>
          <a:p>
            <a:pPr algn="just"/>
            <a:endParaRPr lang="en-US" altLang="en-US" sz="2800" dirty="0">
              <a:latin typeface="Times New Roman" panose="02020603050405020304" charset="0"/>
            </a:endParaRPr>
          </a:p>
          <a:p>
            <a:pPr algn="just"/>
            <a:r>
              <a:rPr lang="en-US" altLang="en-US" sz="2800" dirty="0">
                <a:latin typeface="Times New Roman" panose="02020603050405020304" charset="0"/>
              </a:rPr>
              <a:t>The data connection is opened and then closed for each file transfer activity. </a:t>
            </a:r>
          </a:p>
          <a:p>
            <a:pPr algn="just"/>
            <a:endParaRPr lang="en-US" altLang="en-US" sz="2800" dirty="0">
              <a:latin typeface="Times New Roman" panose="02020603050405020304" charset="0"/>
            </a:endParaRPr>
          </a:p>
          <a:p>
            <a:pPr algn="just"/>
            <a:r>
              <a:rPr lang="en-US" altLang="en-US" sz="2800" dirty="0">
                <a:latin typeface="Times New Roman" panose="02020603050405020304" charset="0"/>
              </a:rPr>
              <a:t>It opens each time commands that involve transferring files are used, and it closes when the file is transferred.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p:nvPr/>
        </p:nvSpPr>
        <p:spPr>
          <a:xfrm>
            <a:off x="366713" y="107950"/>
            <a:ext cx="438150" cy="474663"/>
          </a:xfrm>
          <a:prstGeom prst="rect">
            <a:avLst/>
          </a:prstGeom>
          <a:solidFill>
            <a:schemeClr val="accent2"/>
          </a:solidFill>
          <a:ln w="9525">
            <a:noFill/>
          </a:ln>
        </p:spPr>
        <p:txBody>
          <a:bodyPr wrap="none" anchor="ctr"/>
          <a:lstStyle/>
          <a:p>
            <a:pPr algn="ctr"/>
            <a:endParaRPr lang="en-US" altLang="en-US" sz="2400" b="0" i="0" dirty="0">
              <a:latin typeface="Tahoma" panose="020B0604030504040204" pitchFamily="34" charset="0"/>
            </a:endParaRPr>
          </a:p>
        </p:txBody>
      </p:sp>
      <p:sp>
        <p:nvSpPr>
          <p:cNvPr id="34820"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34821" name="Rectangle 4"/>
          <p:cNvSpPr/>
          <p:nvPr/>
        </p:nvSpPr>
        <p:spPr>
          <a:xfrm>
            <a:off x="490538" y="530225"/>
            <a:ext cx="422275" cy="474663"/>
          </a:xfrm>
          <a:prstGeom prst="rect">
            <a:avLst/>
          </a:prstGeom>
          <a:solidFill>
            <a:schemeClr val="folHlink"/>
          </a:solidFill>
          <a:ln w="9525">
            <a:noFill/>
          </a:ln>
        </p:spPr>
        <p:txBody>
          <a:bodyPr wrap="none" anchor="ctr"/>
          <a:lstStyle/>
          <a:p>
            <a:pPr algn="ctr"/>
            <a:endParaRPr lang="en-US" altLang="en-US" sz="2400" b="0" i="0" dirty="0">
              <a:latin typeface="Tahoma" panose="020B0604030504040204" pitchFamily="34" charset="0"/>
            </a:endParaRPr>
          </a:p>
        </p:txBody>
      </p:sp>
      <p:sp>
        <p:nvSpPr>
          <p:cNvPr id="34822"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34823"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34824" name="Rectangle 7"/>
          <p:cNvSpPr/>
          <p:nvPr/>
        </p:nvSpPr>
        <p:spPr>
          <a:xfrm>
            <a:off x="711200" y="0"/>
            <a:ext cx="31750" cy="1052513"/>
          </a:xfrm>
          <a:prstGeom prst="rect">
            <a:avLst/>
          </a:prstGeom>
          <a:solidFill>
            <a:schemeClr val="bg2"/>
          </a:solidFill>
          <a:ln w="9525">
            <a:noFill/>
          </a:ln>
        </p:spPr>
        <p:txBody>
          <a:bodyPr wrap="none" anchor="ctr"/>
          <a:lstStyle/>
          <a:p>
            <a:pPr algn="ctr"/>
            <a:endParaRPr lang="en-US" altLang="en-US" sz="2400" b="0" i="0" dirty="0">
              <a:latin typeface="Tahoma" panose="020B0604030504040204" pitchFamily="34" charset="0"/>
            </a:endParaRPr>
          </a:p>
        </p:txBody>
      </p:sp>
      <p:sp>
        <p:nvSpPr>
          <p:cNvPr id="34825"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8202" name="Text Box 9"/>
          <p:cNvSpPr txBox="1">
            <a:spLocks noChangeArrowheads="1"/>
          </p:cNvSpPr>
          <p:nvPr/>
        </p:nvSpPr>
        <p:spPr bwMode="auto">
          <a:xfrm>
            <a:off x="1106488" y="0"/>
            <a:ext cx="4043680" cy="645160"/>
          </a:xfrm>
          <a:prstGeom prst="rect">
            <a:avLst/>
          </a:prstGeom>
          <a:noFill/>
          <a:ln>
            <a:noFill/>
          </a:ln>
        </p:spPr>
        <p:txBody>
          <a:bodyPr wrap="none">
            <a:spAutoFit/>
          </a:bodyPr>
          <a:lstStyle>
            <a:lvl1pPr eaLnBrk="0" hangingPunct="0">
              <a:defRPr sz="3200" b="1" i="1">
                <a:solidFill>
                  <a:schemeClr val="tx1"/>
                </a:solidFill>
                <a:latin typeface="Baby Kruffy" pitchFamily="2" charset="0"/>
                <a:cs typeface="Arial" panose="020B0604020202020204" pitchFamily="34" charset="0"/>
              </a:defRPr>
            </a:lvl1pPr>
            <a:lvl2pPr marL="37931725" indent="-37474525" eaLnBrk="0" hangingPunct="0">
              <a:defRPr sz="3200" b="1" i="1">
                <a:solidFill>
                  <a:schemeClr val="tx1"/>
                </a:solidFill>
                <a:latin typeface="Baby Kruffy" pitchFamily="2" charset="0"/>
                <a:cs typeface="Arial" panose="020B0604020202020204" pitchFamily="34" charset="0"/>
              </a:defRPr>
            </a:lvl2pPr>
            <a:lvl3pPr eaLnBrk="0" hangingPunct="0">
              <a:defRPr sz="3200" b="1" i="1">
                <a:solidFill>
                  <a:schemeClr val="tx1"/>
                </a:solidFill>
                <a:latin typeface="Baby Kruffy" pitchFamily="2" charset="0"/>
                <a:cs typeface="Arial" panose="020B0604020202020204" pitchFamily="34" charset="0"/>
              </a:defRPr>
            </a:lvl3pPr>
            <a:lvl4pPr eaLnBrk="0" hangingPunct="0">
              <a:defRPr sz="3200" b="1" i="1">
                <a:solidFill>
                  <a:schemeClr val="tx1"/>
                </a:solidFill>
                <a:latin typeface="Baby Kruffy" pitchFamily="2" charset="0"/>
                <a:cs typeface="Arial" panose="020B0604020202020204" pitchFamily="34" charset="0"/>
              </a:defRPr>
            </a:lvl4pPr>
            <a:lvl5pPr eaLnBrk="0" hangingPunct="0">
              <a:defRPr sz="3200" b="1" i="1">
                <a:solidFill>
                  <a:schemeClr val="tx1"/>
                </a:solidFill>
                <a:latin typeface="Baby Kruffy" pitchFamily="2" charset="0"/>
                <a:cs typeface="Arial" panose="020B0604020202020204" pitchFamily="34" charset="0"/>
              </a:defRPr>
            </a:lvl5pPr>
            <a:lvl6pPr marL="4572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6pPr>
            <a:lvl7pPr marL="9144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7pPr>
            <a:lvl8pPr marL="13716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8pPr>
            <a:lvl9pPr marL="18288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3600" b="1" i="1" u="none" strike="noStrike" kern="1200" cap="none" spc="0" normalizeH="0" baseline="0" noProof="0" smtClean="0">
                <a:ln>
                  <a:noFill/>
                </a:ln>
                <a:solidFill>
                  <a:schemeClr val="hlink"/>
                </a:solidFill>
                <a:effectLst>
                  <a:outerShdw blurRad="38100" dist="38100" dir="2700000" algn="tl">
                    <a:srgbClr val="C0C0C0"/>
                  </a:outerShdw>
                </a:effectLst>
                <a:uLnTx/>
                <a:uFillTx/>
                <a:latin typeface="Times New Roman" panose="02020603050405020304" charset="0"/>
                <a:ea typeface="+mn-ea"/>
                <a:cs typeface="Arial" panose="020B0604020202020204" pitchFamily="34" charset="0"/>
              </a:rPr>
              <a:t> Control Connection</a:t>
            </a:r>
          </a:p>
        </p:txBody>
      </p:sp>
      <p:sp>
        <p:nvSpPr>
          <p:cNvPr id="34827" name="Rectangle 10"/>
          <p:cNvSpPr/>
          <p:nvPr/>
        </p:nvSpPr>
        <p:spPr>
          <a:xfrm>
            <a:off x="381000" y="1293813"/>
            <a:ext cx="7924800" cy="3935412"/>
          </a:xfrm>
          <a:prstGeom prst="rect">
            <a:avLst/>
          </a:prstGeom>
          <a:solidFill>
            <a:schemeClr val="bg1"/>
          </a:solidFill>
          <a:ln w="9525">
            <a:noFill/>
          </a:ln>
        </p:spPr>
        <p:txBody>
          <a:bodyPr>
            <a:spAutoFit/>
          </a:bodyPr>
          <a:lstStyle/>
          <a:p>
            <a:pPr algn="just"/>
            <a:r>
              <a:rPr lang="en-US" altLang="en-US" sz="2800" dirty="0">
                <a:latin typeface="Times New Roman" panose="02020603050405020304" charset="0"/>
              </a:rPr>
              <a:t>For control communication, FTP uses the same approach as TELNET (discussed later). It uses the NVT ASCII character set as used by TELNET. Communication is achieved through commands and responses. This simple method is adequate for the control connection because we send one command (or response) at a time. Each line is terminated with a two-character (carriage return and line feed) end-of-line token.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4"/>
          <p:cNvSpPr/>
          <p:nvPr/>
        </p:nvSpPr>
        <p:spPr>
          <a:xfrm>
            <a:off x="838200" y="76200"/>
            <a:ext cx="4876800" cy="398780"/>
          </a:xfrm>
          <a:prstGeom prst="rect">
            <a:avLst/>
          </a:prstGeom>
          <a:solidFill>
            <a:srgbClr val="FFFFFF"/>
          </a:solidFill>
          <a:ln w="9525">
            <a:noFill/>
          </a:ln>
        </p:spPr>
        <p:txBody>
          <a:bodyPr>
            <a:spAutoFit/>
          </a:bodyPr>
          <a:lstStyle/>
          <a:p>
            <a:pPr eaLnBrk="0" hangingPunct="0"/>
            <a:r>
              <a:rPr lang="en-US" altLang="en-US" sz="2000" b="0" i="0" dirty="0">
                <a:solidFill>
                  <a:srgbClr val="FF0000"/>
                </a:solidFill>
                <a:latin typeface="Times-BoldItalic" charset="0"/>
              </a:rPr>
              <a:t> </a:t>
            </a:r>
            <a:r>
              <a:rPr lang="en-US" altLang="en-US" sz="2000" i="0" dirty="0">
                <a:solidFill>
                  <a:srgbClr val="002060"/>
                </a:solidFill>
                <a:latin typeface="Times-BoldItalic" charset="0"/>
              </a:rPr>
              <a:t>Some FTP commands</a:t>
            </a:r>
          </a:p>
        </p:txBody>
      </p:sp>
      <p:grpSp>
        <p:nvGrpSpPr>
          <p:cNvPr id="35844" name="Group 1"/>
          <p:cNvGrpSpPr/>
          <p:nvPr/>
        </p:nvGrpSpPr>
        <p:grpSpPr>
          <a:xfrm>
            <a:off x="304800" y="1322388"/>
            <a:ext cx="8351838" cy="4240212"/>
            <a:chOff x="411163" y="1322388"/>
            <a:chExt cx="8351837" cy="4240212"/>
          </a:xfrm>
        </p:grpSpPr>
        <p:pic>
          <p:nvPicPr>
            <p:cNvPr id="35846" name="Picture 9"/>
            <p:cNvPicPr>
              <a:picLocks noChangeAspect="1"/>
            </p:cNvPicPr>
            <p:nvPr/>
          </p:nvPicPr>
          <p:blipFill>
            <a:blip r:embed="rId3"/>
            <a:stretch>
              <a:fillRect/>
            </a:stretch>
          </p:blipFill>
          <p:spPr>
            <a:xfrm>
              <a:off x="411163" y="1322388"/>
              <a:ext cx="8351837" cy="4240212"/>
            </a:xfrm>
            <a:prstGeom prst="rect">
              <a:avLst/>
            </a:prstGeom>
            <a:noFill/>
            <a:ln w="9525">
              <a:noFill/>
            </a:ln>
          </p:spPr>
        </p:pic>
        <p:sp>
          <p:nvSpPr>
            <p:cNvPr id="35847" name="Rectangle 19"/>
            <p:cNvSpPr/>
            <p:nvPr/>
          </p:nvSpPr>
          <p:spPr>
            <a:xfrm>
              <a:off x="530991" y="1322388"/>
              <a:ext cx="8155809" cy="4240212"/>
            </a:xfrm>
            <a:prstGeom prst="rect">
              <a:avLst/>
            </a:prstGeom>
            <a:noFill/>
            <a:ln w="101600" cap="flat" cmpd="sng">
              <a:solidFill>
                <a:srgbClr val="3366FF"/>
              </a:solidFill>
              <a:prstDash val="solid"/>
              <a:round/>
              <a:headEnd type="none" w="med" len="med"/>
              <a:tailEnd type="none" w="med" len="med"/>
            </a:ln>
          </p:spPr>
          <p:txBody>
            <a:bodyPr/>
            <a:lstStyle/>
            <a:p>
              <a:pPr eaLnBrk="0" hangingPunct="0"/>
              <a:endParaRPr lang="en-US" altLang="en-US" dirty="0">
                <a:latin typeface="Baby Kruffy" pitchFamily="2"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4"/>
          <p:cNvSpPr/>
          <p:nvPr/>
        </p:nvSpPr>
        <p:spPr>
          <a:xfrm>
            <a:off x="762000" y="76200"/>
            <a:ext cx="8153400" cy="398780"/>
          </a:xfrm>
          <a:prstGeom prst="rect">
            <a:avLst/>
          </a:prstGeom>
          <a:solidFill>
            <a:srgbClr val="FFFFFF"/>
          </a:solidFill>
          <a:ln w="9525">
            <a:noFill/>
          </a:ln>
        </p:spPr>
        <p:txBody>
          <a:bodyPr>
            <a:spAutoFit/>
          </a:bodyPr>
          <a:lstStyle/>
          <a:p>
            <a:pPr eaLnBrk="0" hangingPunct="0"/>
            <a:r>
              <a:rPr lang="en-US" altLang="en-US" sz="2000" b="0" i="0" dirty="0">
                <a:solidFill>
                  <a:srgbClr val="FF0000"/>
                </a:solidFill>
                <a:latin typeface="Times-BoldItalic" charset="0"/>
              </a:rPr>
              <a:t> </a:t>
            </a:r>
            <a:r>
              <a:rPr lang="en-US" altLang="en-US" sz="2000" i="0" dirty="0">
                <a:solidFill>
                  <a:srgbClr val="002060"/>
                </a:solidFill>
                <a:latin typeface="Times-BoldItalic" charset="0"/>
              </a:rPr>
              <a:t>Some FTP commands (continued)</a:t>
            </a:r>
          </a:p>
        </p:txBody>
      </p:sp>
      <p:grpSp>
        <p:nvGrpSpPr>
          <p:cNvPr id="36868" name="Group 1"/>
          <p:cNvGrpSpPr/>
          <p:nvPr/>
        </p:nvGrpSpPr>
        <p:grpSpPr>
          <a:xfrm>
            <a:off x="381000" y="2362200"/>
            <a:ext cx="8261350" cy="2305050"/>
            <a:chOff x="441325" y="2362200"/>
            <a:chExt cx="8261350" cy="2305050"/>
          </a:xfrm>
        </p:grpSpPr>
        <p:pic>
          <p:nvPicPr>
            <p:cNvPr id="36870" name="Picture 2"/>
            <p:cNvPicPr>
              <a:picLocks noChangeAspect="1"/>
            </p:cNvPicPr>
            <p:nvPr/>
          </p:nvPicPr>
          <p:blipFill>
            <a:blip r:embed="rId3"/>
            <a:stretch>
              <a:fillRect/>
            </a:stretch>
          </p:blipFill>
          <p:spPr>
            <a:xfrm>
              <a:off x="441325" y="2362200"/>
              <a:ext cx="8261350" cy="2305050"/>
            </a:xfrm>
            <a:prstGeom prst="rect">
              <a:avLst/>
            </a:prstGeom>
            <a:noFill/>
            <a:ln w="9525">
              <a:noFill/>
            </a:ln>
          </p:spPr>
        </p:pic>
        <p:sp>
          <p:nvSpPr>
            <p:cNvPr id="36871" name="Rectangle 19"/>
            <p:cNvSpPr/>
            <p:nvPr/>
          </p:nvSpPr>
          <p:spPr>
            <a:xfrm>
              <a:off x="530992" y="2362200"/>
              <a:ext cx="8155808" cy="2286000"/>
            </a:xfrm>
            <a:prstGeom prst="rect">
              <a:avLst/>
            </a:prstGeom>
            <a:noFill/>
            <a:ln w="101600" cap="flat" cmpd="sng">
              <a:solidFill>
                <a:srgbClr val="3366FF"/>
              </a:solidFill>
              <a:prstDash val="solid"/>
              <a:round/>
              <a:headEnd type="none" w="med" len="med"/>
              <a:tailEnd type="none" w="med" len="med"/>
            </a:ln>
          </p:spPr>
          <p:txBody>
            <a:bodyPr/>
            <a:lstStyle/>
            <a:p>
              <a:pPr eaLnBrk="0" hangingPunct="0"/>
              <a:endParaRPr lang="en-US" altLang="en-US" dirty="0">
                <a:latin typeface="Baby Kruffy" pitchFamily="2" charset="0"/>
              </a:endParaRPr>
            </a:p>
          </p:txBody>
        </p:sp>
      </p:grpSp>
    </p:spTree>
  </p:cSld>
  <p:clrMapOvr>
    <a:masterClrMapping/>
  </p:clrMapOvr>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1383</Words>
  <Application>Microsoft Office PowerPoint</Application>
  <PresentationFormat>On-screen Show (4:3)</PresentationFormat>
  <Paragraphs>169</Paragraphs>
  <Slides>52</Slides>
  <Notes>48</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0</vt:i4>
      </vt:variant>
      <vt:variant>
        <vt:lpstr>Slide Titles</vt:lpstr>
      </vt:variant>
      <vt:variant>
        <vt:i4>52</vt:i4>
      </vt:variant>
    </vt:vector>
  </HeadingPairs>
  <TitlesOfParts>
    <vt:vector size="65" baseType="lpstr">
      <vt:lpstr>宋体</vt:lpstr>
      <vt:lpstr>Arial</vt:lpstr>
      <vt:lpstr>Arial Black</vt:lpstr>
      <vt:lpstr>Baby Kruffy</vt:lpstr>
      <vt:lpstr>Tahoma</vt:lpstr>
      <vt:lpstr>Times</vt:lpstr>
      <vt:lpstr>Times New Roman</vt:lpstr>
      <vt:lpstr>Times-BoldItalic</vt:lpstr>
      <vt:lpstr>Times-Roman</vt:lpstr>
      <vt:lpstr>Verdana</vt:lpstr>
      <vt:lpstr>Wingdings</vt:lpstr>
      <vt:lpstr>1_Default Design</vt:lpstr>
      <vt:lpstr>2_Default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Your Understanding</vt:lpstr>
      <vt:lpstr>Outcome</vt:lpstr>
      <vt:lpstr>THANK YOU</vt:lpstr>
    </vt:vector>
  </TitlesOfParts>
  <Company>Ashenden Designs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Foundation</dc:title>
  <dc:subject>Computer Networks</dc:subject>
  <dc:creator>Larry L. Peterson and Bruce S. Davie</dc:creator>
  <cp:lastModifiedBy>Admin</cp:lastModifiedBy>
  <cp:revision>726</cp:revision>
  <dcterms:created xsi:type="dcterms:W3CDTF">2008-07-27T22:34:00Z</dcterms:created>
  <dcterms:modified xsi:type="dcterms:W3CDTF">2020-10-14T03:05:52Z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